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</p:sldMasterIdLst>
  <p:notesMasterIdLst>
    <p:notesMasterId r:id="rId42"/>
  </p:notesMasterIdLst>
  <p:sldIdLst>
    <p:sldId id="256" r:id="rId3"/>
    <p:sldId id="260" r:id="rId4"/>
    <p:sldId id="512" r:id="rId5"/>
    <p:sldId id="472" r:id="rId6"/>
    <p:sldId id="499" r:id="rId7"/>
    <p:sldId id="494" r:id="rId8"/>
    <p:sldId id="524" r:id="rId9"/>
    <p:sldId id="497" r:id="rId10"/>
    <p:sldId id="498" r:id="rId11"/>
    <p:sldId id="495" r:id="rId12"/>
    <p:sldId id="496" r:id="rId13"/>
    <p:sldId id="521" r:id="rId14"/>
    <p:sldId id="500" r:id="rId15"/>
    <p:sldId id="501" r:id="rId16"/>
    <p:sldId id="526" r:id="rId17"/>
    <p:sldId id="502" r:id="rId18"/>
    <p:sldId id="505" r:id="rId19"/>
    <p:sldId id="508" r:id="rId20"/>
    <p:sldId id="506" r:id="rId21"/>
    <p:sldId id="523" r:id="rId22"/>
    <p:sldId id="503" r:id="rId23"/>
    <p:sldId id="504" r:id="rId24"/>
    <p:sldId id="517" r:id="rId25"/>
    <p:sldId id="528" r:id="rId26"/>
    <p:sldId id="514" r:id="rId27"/>
    <p:sldId id="513" r:id="rId28"/>
    <p:sldId id="522" r:id="rId29"/>
    <p:sldId id="509" r:id="rId30"/>
    <p:sldId id="507" r:id="rId31"/>
    <p:sldId id="510" r:id="rId32"/>
    <p:sldId id="520" r:id="rId33"/>
    <p:sldId id="511" r:id="rId34"/>
    <p:sldId id="527" r:id="rId35"/>
    <p:sldId id="516" r:id="rId36"/>
    <p:sldId id="525" r:id="rId37"/>
    <p:sldId id="518" r:id="rId38"/>
    <p:sldId id="519" r:id="rId39"/>
    <p:sldId id="473" r:id="rId40"/>
    <p:sldId id="529" r:id="rId41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Arial Unicode MS" pitchFamily="-86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2CA"/>
    <a:srgbClr val="FF5800"/>
    <a:srgbClr val="DEDD23"/>
    <a:srgbClr val="CBDD2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8" autoAdjust="0"/>
    <p:restoredTop sz="91690"/>
  </p:normalViewPr>
  <p:slideViewPr>
    <p:cSldViewPr showGuides="1">
      <p:cViewPr varScale="1">
        <p:scale>
          <a:sx n="113" d="100"/>
          <a:sy n="113" d="100"/>
        </p:scale>
        <p:origin x="1456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9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0834B432-BC87-42DF-8433-B5F11EC7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4A388B6E-7FFD-495F-9372-E93CB7875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32FF682D-A068-4EE0-AD51-DB711E837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E16215C8-89C1-4A7E-99C6-29B49F53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F30A2C86-E543-423D-8DE5-20461E9B2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308DFA96-33B8-4A92-837E-D336BE203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6" name="AutoShape 7">
            <a:extLst>
              <a:ext uri="{FF2B5EF4-FFF2-40B4-BE49-F238E27FC236}">
                <a16:creationId xmlns:a16="http://schemas.microsoft.com/office/drawing/2014/main" id="{5748E91A-1A0A-4969-9E1D-42D59D25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A67D181E-9E7C-41AF-9EDD-820E4FB3A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8" name="AutoShape 9">
            <a:extLst>
              <a:ext uri="{FF2B5EF4-FFF2-40B4-BE49-F238E27FC236}">
                <a16:creationId xmlns:a16="http://schemas.microsoft.com/office/drawing/2014/main" id="{D28425A1-20B0-4384-942E-CF0DAD041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9" name="AutoShape 10">
            <a:extLst>
              <a:ext uri="{FF2B5EF4-FFF2-40B4-BE49-F238E27FC236}">
                <a16:creationId xmlns:a16="http://schemas.microsoft.com/office/drawing/2014/main" id="{9FA09756-7D51-48FC-8453-C57C68298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0" name="AutoShape 11">
            <a:extLst>
              <a:ext uri="{FF2B5EF4-FFF2-40B4-BE49-F238E27FC236}">
                <a16:creationId xmlns:a16="http://schemas.microsoft.com/office/drawing/2014/main" id="{D18694C2-36C2-418E-AAFC-834C3CD8A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1" name="AutoShape 12">
            <a:extLst>
              <a:ext uri="{FF2B5EF4-FFF2-40B4-BE49-F238E27FC236}">
                <a16:creationId xmlns:a16="http://schemas.microsoft.com/office/drawing/2014/main" id="{74B7D80A-BBDC-4CC6-AEFD-320DE3F83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2" name="AutoShape 13">
            <a:extLst>
              <a:ext uri="{FF2B5EF4-FFF2-40B4-BE49-F238E27FC236}">
                <a16:creationId xmlns:a16="http://schemas.microsoft.com/office/drawing/2014/main" id="{B4BE4E61-FDD8-455A-91F0-10C6324A2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3" name="AutoShape 14">
            <a:extLst>
              <a:ext uri="{FF2B5EF4-FFF2-40B4-BE49-F238E27FC236}">
                <a16:creationId xmlns:a16="http://schemas.microsoft.com/office/drawing/2014/main" id="{29CE56E2-0682-42E5-BA19-E0366611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4" name="AutoShape 15">
            <a:extLst>
              <a:ext uri="{FF2B5EF4-FFF2-40B4-BE49-F238E27FC236}">
                <a16:creationId xmlns:a16="http://schemas.microsoft.com/office/drawing/2014/main" id="{E4C4E448-5BE8-4975-9AC0-ABFDEEC47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5" name="AutoShape 16">
            <a:extLst>
              <a:ext uri="{FF2B5EF4-FFF2-40B4-BE49-F238E27FC236}">
                <a16:creationId xmlns:a16="http://schemas.microsoft.com/office/drawing/2014/main" id="{C1E63DFC-A56F-4765-BB94-4BCC4EF78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6" name="AutoShape 17">
            <a:extLst>
              <a:ext uri="{FF2B5EF4-FFF2-40B4-BE49-F238E27FC236}">
                <a16:creationId xmlns:a16="http://schemas.microsoft.com/office/drawing/2014/main" id="{BA8A408E-211F-4671-A474-2011D5DF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7" name="AutoShape 18">
            <a:extLst>
              <a:ext uri="{FF2B5EF4-FFF2-40B4-BE49-F238E27FC236}">
                <a16:creationId xmlns:a16="http://schemas.microsoft.com/office/drawing/2014/main" id="{8C8FB19C-17E7-4D14-ADD2-02737676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8" name="AutoShape 19">
            <a:extLst>
              <a:ext uri="{FF2B5EF4-FFF2-40B4-BE49-F238E27FC236}">
                <a16:creationId xmlns:a16="http://schemas.microsoft.com/office/drawing/2014/main" id="{A34A5927-3A60-43D0-86F8-5961F914B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69" name="AutoShape 20">
            <a:extLst>
              <a:ext uri="{FF2B5EF4-FFF2-40B4-BE49-F238E27FC236}">
                <a16:creationId xmlns:a16="http://schemas.microsoft.com/office/drawing/2014/main" id="{CAD9C767-3C2B-4511-88A7-EFE6C6CF7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0" name="AutoShape 21">
            <a:extLst>
              <a:ext uri="{FF2B5EF4-FFF2-40B4-BE49-F238E27FC236}">
                <a16:creationId xmlns:a16="http://schemas.microsoft.com/office/drawing/2014/main" id="{9B2BD3F6-C69E-4BC1-A4DF-4833ED74B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1" name="AutoShape 22">
            <a:extLst>
              <a:ext uri="{FF2B5EF4-FFF2-40B4-BE49-F238E27FC236}">
                <a16:creationId xmlns:a16="http://schemas.microsoft.com/office/drawing/2014/main" id="{0AF9C05A-9C03-48EB-8EC4-D7C6AADA0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2" name="AutoShape 23">
            <a:extLst>
              <a:ext uri="{FF2B5EF4-FFF2-40B4-BE49-F238E27FC236}">
                <a16:creationId xmlns:a16="http://schemas.microsoft.com/office/drawing/2014/main" id="{A479D98F-43E2-4328-8F88-B01C44115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3" name="AutoShape 24">
            <a:extLst>
              <a:ext uri="{FF2B5EF4-FFF2-40B4-BE49-F238E27FC236}">
                <a16:creationId xmlns:a16="http://schemas.microsoft.com/office/drawing/2014/main" id="{F7585AC5-3F38-4A17-9C61-2D81E7A16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4" name="AutoShape 25">
            <a:extLst>
              <a:ext uri="{FF2B5EF4-FFF2-40B4-BE49-F238E27FC236}">
                <a16:creationId xmlns:a16="http://schemas.microsoft.com/office/drawing/2014/main" id="{92DF4FDC-EC24-4C75-A343-8CB3F6C20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5" name="AutoShape 26">
            <a:extLst>
              <a:ext uri="{FF2B5EF4-FFF2-40B4-BE49-F238E27FC236}">
                <a16:creationId xmlns:a16="http://schemas.microsoft.com/office/drawing/2014/main" id="{2580A33A-830E-4182-8799-D05592646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6" name="AutoShape 27">
            <a:extLst>
              <a:ext uri="{FF2B5EF4-FFF2-40B4-BE49-F238E27FC236}">
                <a16:creationId xmlns:a16="http://schemas.microsoft.com/office/drawing/2014/main" id="{D98DE32B-9E4E-45D5-9B56-AC3EA84F6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7" name="AutoShape 28">
            <a:extLst>
              <a:ext uri="{FF2B5EF4-FFF2-40B4-BE49-F238E27FC236}">
                <a16:creationId xmlns:a16="http://schemas.microsoft.com/office/drawing/2014/main" id="{A3448E87-B233-49FF-B253-F78BF5DA3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" name="AutoShape 29">
            <a:extLst>
              <a:ext uri="{FF2B5EF4-FFF2-40B4-BE49-F238E27FC236}">
                <a16:creationId xmlns:a16="http://schemas.microsoft.com/office/drawing/2014/main" id="{A6D8CCCB-BCCD-44F0-B391-273C7CE4F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9" name="AutoShape 30">
            <a:extLst>
              <a:ext uri="{FF2B5EF4-FFF2-40B4-BE49-F238E27FC236}">
                <a16:creationId xmlns:a16="http://schemas.microsoft.com/office/drawing/2014/main" id="{C86985DC-87F6-4744-A064-EA3D5879A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0" name="AutoShape 31">
            <a:extLst>
              <a:ext uri="{FF2B5EF4-FFF2-40B4-BE49-F238E27FC236}">
                <a16:creationId xmlns:a16="http://schemas.microsoft.com/office/drawing/2014/main" id="{71984980-230F-45D6-96BF-C7A31B8BB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1" name="AutoShape 32">
            <a:extLst>
              <a:ext uri="{FF2B5EF4-FFF2-40B4-BE49-F238E27FC236}">
                <a16:creationId xmlns:a16="http://schemas.microsoft.com/office/drawing/2014/main" id="{BCF6287A-1539-4B8D-BE01-3443B9F6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2" name="AutoShape 33">
            <a:extLst>
              <a:ext uri="{FF2B5EF4-FFF2-40B4-BE49-F238E27FC236}">
                <a16:creationId xmlns:a16="http://schemas.microsoft.com/office/drawing/2014/main" id="{482E03F4-47BA-41ED-8A6E-4E80C128A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3" name="AutoShape 34">
            <a:extLst>
              <a:ext uri="{FF2B5EF4-FFF2-40B4-BE49-F238E27FC236}">
                <a16:creationId xmlns:a16="http://schemas.microsoft.com/office/drawing/2014/main" id="{BA2B2E44-0C1A-4CE6-A224-490558352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4" name="AutoShape 35">
            <a:extLst>
              <a:ext uri="{FF2B5EF4-FFF2-40B4-BE49-F238E27FC236}">
                <a16:creationId xmlns:a16="http://schemas.microsoft.com/office/drawing/2014/main" id="{72203F3C-B6C9-4B27-AFFB-3425B0C6C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5" name="AutoShape 36">
            <a:extLst>
              <a:ext uri="{FF2B5EF4-FFF2-40B4-BE49-F238E27FC236}">
                <a16:creationId xmlns:a16="http://schemas.microsoft.com/office/drawing/2014/main" id="{3C846909-FFA7-4978-B5C5-95E5EFE80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6" name="AutoShape 37">
            <a:extLst>
              <a:ext uri="{FF2B5EF4-FFF2-40B4-BE49-F238E27FC236}">
                <a16:creationId xmlns:a16="http://schemas.microsoft.com/office/drawing/2014/main" id="{80F4121D-B1DD-42AD-88E4-F37AF2925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7" name="AutoShape 38">
            <a:extLst>
              <a:ext uri="{FF2B5EF4-FFF2-40B4-BE49-F238E27FC236}">
                <a16:creationId xmlns:a16="http://schemas.microsoft.com/office/drawing/2014/main" id="{0A558F1D-5828-4C3F-BC0A-8FEEEF60C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8" name="AutoShape 39">
            <a:extLst>
              <a:ext uri="{FF2B5EF4-FFF2-40B4-BE49-F238E27FC236}">
                <a16:creationId xmlns:a16="http://schemas.microsoft.com/office/drawing/2014/main" id="{757FFDCA-39A7-4933-99B9-855BA9CCF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89" name="AutoShape 40">
            <a:extLst>
              <a:ext uri="{FF2B5EF4-FFF2-40B4-BE49-F238E27FC236}">
                <a16:creationId xmlns:a16="http://schemas.microsoft.com/office/drawing/2014/main" id="{E7C36EC0-1343-432D-AF54-A39E77FD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0" name="AutoShape 41">
            <a:extLst>
              <a:ext uri="{FF2B5EF4-FFF2-40B4-BE49-F238E27FC236}">
                <a16:creationId xmlns:a16="http://schemas.microsoft.com/office/drawing/2014/main" id="{445C990A-8B65-42CC-B408-72CD7EC69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1" name="AutoShape 42">
            <a:extLst>
              <a:ext uri="{FF2B5EF4-FFF2-40B4-BE49-F238E27FC236}">
                <a16:creationId xmlns:a16="http://schemas.microsoft.com/office/drawing/2014/main" id="{AF19E311-3E00-4F7A-8906-7CE703736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2" name="AutoShape 43">
            <a:extLst>
              <a:ext uri="{FF2B5EF4-FFF2-40B4-BE49-F238E27FC236}">
                <a16:creationId xmlns:a16="http://schemas.microsoft.com/office/drawing/2014/main" id="{6D206530-AD9B-4B9E-BAE8-B02BF970A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3" name="AutoShape 44">
            <a:extLst>
              <a:ext uri="{FF2B5EF4-FFF2-40B4-BE49-F238E27FC236}">
                <a16:creationId xmlns:a16="http://schemas.microsoft.com/office/drawing/2014/main" id="{5EA6623B-EAAE-43C5-A858-8BB98F98A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4" name="AutoShape 45">
            <a:extLst>
              <a:ext uri="{FF2B5EF4-FFF2-40B4-BE49-F238E27FC236}">
                <a16:creationId xmlns:a16="http://schemas.microsoft.com/office/drawing/2014/main" id="{1462328D-7B34-40A5-8B31-1241AE2DF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5" name="AutoShape 46">
            <a:extLst>
              <a:ext uri="{FF2B5EF4-FFF2-40B4-BE49-F238E27FC236}">
                <a16:creationId xmlns:a16="http://schemas.microsoft.com/office/drawing/2014/main" id="{2BD16AA1-1959-4FA4-A0A5-24BC964A0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6" name="AutoShape 47">
            <a:extLst>
              <a:ext uri="{FF2B5EF4-FFF2-40B4-BE49-F238E27FC236}">
                <a16:creationId xmlns:a16="http://schemas.microsoft.com/office/drawing/2014/main" id="{649566BF-D674-4F93-9605-5BA976801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7" name="AutoShape 48">
            <a:extLst>
              <a:ext uri="{FF2B5EF4-FFF2-40B4-BE49-F238E27FC236}">
                <a16:creationId xmlns:a16="http://schemas.microsoft.com/office/drawing/2014/main" id="{F0320995-BD55-4760-B9DD-D9BCB5612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8" name="AutoShape 49">
            <a:extLst>
              <a:ext uri="{FF2B5EF4-FFF2-40B4-BE49-F238E27FC236}">
                <a16:creationId xmlns:a16="http://schemas.microsoft.com/office/drawing/2014/main" id="{5624C3F7-3F61-4AC1-B732-654E9E5A0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99" name="AutoShape 50">
            <a:extLst>
              <a:ext uri="{FF2B5EF4-FFF2-40B4-BE49-F238E27FC236}">
                <a16:creationId xmlns:a16="http://schemas.microsoft.com/office/drawing/2014/main" id="{2408828C-3C12-4A6C-88B0-DB1DA5EE6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0" name="AutoShape 51">
            <a:extLst>
              <a:ext uri="{FF2B5EF4-FFF2-40B4-BE49-F238E27FC236}">
                <a16:creationId xmlns:a16="http://schemas.microsoft.com/office/drawing/2014/main" id="{58DB3E89-4C9A-4B02-A223-9381748DC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1" name="AutoShape 52">
            <a:extLst>
              <a:ext uri="{FF2B5EF4-FFF2-40B4-BE49-F238E27FC236}">
                <a16:creationId xmlns:a16="http://schemas.microsoft.com/office/drawing/2014/main" id="{EC03B625-F7B7-4A4F-B104-CFB22AC9A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2" name="AutoShape 53">
            <a:extLst>
              <a:ext uri="{FF2B5EF4-FFF2-40B4-BE49-F238E27FC236}">
                <a16:creationId xmlns:a16="http://schemas.microsoft.com/office/drawing/2014/main" id="{FE40CA7B-3E2E-455E-8320-CC5766522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3" name="AutoShape 54">
            <a:extLst>
              <a:ext uri="{FF2B5EF4-FFF2-40B4-BE49-F238E27FC236}">
                <a16:creationId xmlns:a16="http://schemas.microsoft.com/office/drawing/2014/main" id="{A042D66A-A7F8-42D9-AD54-C45C3B67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4" name="AutoShape 55">
            <a:extLst>
              <a:ext uri="{FF2B5EF4-FFF2-40B4-BE49-F238E27FC236}">
                <a16:creationId xmlns:a16="http://schemas.microsoft.com/office/drawing/2014/main" id="{645152A6-17D0-4093-8083-B36FFC2B8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5" name="AutoShape 56">
            <a:extLst>
              <a:ext uri="{FF2B5EF4-FFF2-40B4-BE49-F238E27FC236}">
                <a16:creationId xmlns:a16="http://schemas.microsoft.com/office/drawing/2014/main" id="{32176AF1-1872-4890-8BA2-ECC6BA10E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6" name="AutoShape 57">
            <a:extLst>
              <a:ext uri="{FF2B5EF4-FFF2-40B4-BE49-F238E27FC236}">
                <a16:creationId xmlns:a16="http://schemas.microsoft.com/office/drawing/2014/main" id="{F8DDAAAC-8F79-4299-8E91-71AD0591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7" name="AutoShape 58">
            <a:extLst>
              <a:ext uri="{FF2B5EF4-FFF2-40B4-BE49-F238E27FC236}">
                <a16:creationId xmlns:a16="http://schemas.microsoft.com/office/drawing/2014/main" id="{5BE56F33-E849-4891-8E85-428A520D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8" name="AutoShape 59">
            <a:extLst>
              <a:ext uri="{FF2B5EF4-FFF2-40B4-BE49-F238E27FC236}">
                <a16:creationId xmlns:a16="http://schemas.microsoft.com/office/drawing/2014/main" id="{134C6914-9027-4B92-AED3-D6D4710C9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09" name="AutoShape 60">
            <a:extLst>
              <a:ext uri="{FF2B5EF4-FFF2-40B4-BE49-F238E27FC236}">
                <a16:creationId xmlns:a16="http://schemas.microsoft.com/office/drawing/2014/main" id="{943184CA-7006-4514-A6F9-0F330E22C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0" name="AutoShape 61">
            <a:extLst>
              <a:ext uri="{FF2B5EF4-FFF2-40B4-BE49-F238E27FC236}">
                <a16:creationId xmlns:a16="http://schemas.microsoft.com/office/drawing/2014/main" id="{C5B93A8C-DF36-4516-B1D1-598C14197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1" name="AutoShape 62">
            <a:extLst>
              <a:ext uri="{FF2B5EF4-FFF2-40B4-BE49-F238E27FC236}">
                <a16:creationId xmlns:a16="http://schemas.microsoft.com/office/drawing/2014/main" id="{6361894D-61DA-4B70-BE0D-5780D5BCE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2" name="AutoShape 63">
            <a:extLst>
              <a:ext uri="{FF2B5EF4-FFF2-40B4-BE49-F238E27FC236}">
                <a16:creationId xmlns:a16="http://schemas.microsoft.com/office/drawing/2014/main" id="{AF0F625F-1B3B-472D-9FB9-107ADD31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3" name="AutoShape 64">
            <a:extLst>
              <a:ext uri="{FF2B5EF4-FFF2-40B4-BE49-F238E27FC236}">
                <a16:creationId xmlns:a16="http://schemas.microsoft.com/office/drawing/2014/main" id="{37AEA341-09CE-44B4-9F76-3E57A56E6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4" name="AutoShape 65">
            <a:extLst>
              <a:ext uri="{FF2B5EF4-FFF2-40B4-BE49-F238E27FC236}">
                <a16:creationId xmlns:a16="http://schemas.microsoft.com/office/drawing/2014/main" id="{530D9A46-D145-4B45-8FFB-AF8F08C4B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5" name="AutoShape 66">
            <a:extLst>
              <a:ext uri="{FF2B5EF4-FFF2-40B4-BE49-F238E27FC236}">
                <a16:creationId xmlns:a16="http://schemas.microsoft.com/office/drawing/2014/main" id="{1738FACF-8A80-4A85-A24D-9F05910FA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6" name="AutoShape 67">
            <a:extLst>
              <a:ext uri="{FF2B5EF4-FFF2-40B4-BE49-F238E27FC236}">
                <a16:creationId xmlns:a16="http://schemas.microsoft.com/office/drawing/2014/main" id="{2311BA06-E84C-4413-B056-5BD5D6B37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7" name="AutoShape 68">
            <a:extLst>
              <a:ext uri="{FF2B5EF4-FFF2-40B4-BE49-F238E27FC236}">
                <a16:creationId xmlns:a16="http://schemas.microsoft.com/office/drawing/2014/main" id="{AFE93D2C-20BB-4D2B-9D95-631ED4841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8" name="AutoShape 69">
            <a:extLst>
              <a:ext uri="{FF2B5EF4-FFF2-40B4-BE49-F238E27FC236}">
                <a16:creationId xmlns:a16="http://schemas.microsoft.com/office/drawing/2014/main" id="{C9A0A21A-287E-405F-8D95-79A08EB33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" name="AutoShape 70">
            <a:extLst>
              <a:ext uri="{FF2B5EF4-FFF2-40B4-BE49-F238E27FC236}">
                <a16:creationId xmlns:a16="http://schemas.microsoft.com/office/drawing/2014/main" id="{CFD060A3-5BD9-4206-93E1-7B2FF241B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0" name="AutoShape 71">
            <a:extLst>
              <a:ext uri="{FF2B5EF4-FFF2-40B4-BE49-F238E27FC236}">
                <a16:creationId xmlns:a16="http://schemas.microsoft.com/office/drawing/2014/main" id="{57369623-D8AE-4508-8128-88CFB271F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1" name="AutoShape 72">
            <a:extLst>
              <a:ext uri="{FF2B5EF4-FFF2-40B4-BE49-F238E27FC236}">
                <a16:creationId xmlns:a16="http://schemas.microsoft.com/office/drawing/2014/main" id="{DFA1AA88-AB7A-4000-82AB-471EBC07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2" name="AutoShape 73">
            <a:extLst>
              <a:ext uri="{FF2B5EF4-FFF2-40B4-BE49-F238E27FC236}">
                <a16:creationId xmlns:a16="http://schemas.microsoft.com/office/drawing/2014/main" id="{9158B037-8BED-44F7-9AF9-8F2E5BB9B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3" name="AutoShape 74">
            <a:extLst>
              <a:ext uri="{FF2B5EF4-FFF2-40B4-BE49-F238E27FC236}">
                <a16:creationId xmlns:a16="http://schemas.microsoft.com/office/drawing/2014/main" id="{5466A890-A784-40B9-9F5E-601ED9F9D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4" name="AutoShape 75">
            <a:extLst>
              <a:ext uri="{FF2B5EF4-FFF2-40B4-BE49-F238E27FC236}">
                <a16:creationId xmlns:a16="http://schemas.microsoft.com/office/drawing/2014/main" id="{9F4D9650-576B-4EA0-91A9-ED6E4A51A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5" name="AutoShape 76">
            <a:extLst>
              <a:ext uri="{FF2B5EF4-FFF2-40B4-BE49-F238E27FC236}">
                <a16:creationId xmlns:a16="http://schemas.microsoft.com/office/drawing/2014/main" id="{354C1696-4C29-4589-9324-1B4F57B91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6" name="AutoShape 77">
            <a:extLst>
              <a:ext uri="{FF2B5EF4-FFF2-40B4-BE49-F238E27FC236}">
                <a16:creationId xmlns:a16="http://schemas.microsoft.com/office/drawing/2014/main" id="{6B8BEB1E-09CB-436F-A6CE-58BF2E41D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27" name="Rectangle 78">
            <a:extLst>
              <a:ext uri="{FF2B5EF4-FFF2-40B4-BE49-F238E27FC236}">
                <a16:creationId xmlns:a16="http://schemas.microsoft.com/office/drawing/2014/main" id="{6B04A5AB-DFA6-4D5E-AA8A-0E44D1B8EE6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9350" y="692150"/>
            <a:ext cx="4437063" cy="32940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Rectangle 79">
            <a:extLst>
              <a:ext uri="{FF2B5EF4-FFF2-40B4-BE49-F238E27FC236}">
                <a16:creationId xmlns:a16="http://schemas.microsoft.com/office/drawing/2014/main" id="{DE7B3821-E989-4E1B-B5BC-FD6D7CC209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06963" cy="3992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ＭＳ Ｐゴシック" pitchFamily="-86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86" charset="0"/>
        <a:ea typeface="ＭＳ Ｐゴシック" pitchFamily="-8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2B3C3F1F-EF38-4C0E-9C7B-CD7CEC19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5888" y="762000"/>
            <a:ext cx="4956175" cy="3716338"/>
          </a:xfrm>
          <a:solidFill>
            <a:srgbClr val="FFFFFF"/>
          </a:solidFill>
          <a:ln/>
        </p:spPr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28F9A5F1-F266-4A19-BA46-535D59A6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4778375"/>
            <a:ext cx="5656262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7172C2-E3FE-1C12-4124-2CFD4BAA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6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8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01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2150"/>
            <a:ext cx="4392613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11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2B3C3F1F-EF38-4C0E-9C7B-CD7CEC19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5888" y="762000"/>
            <a:ext cx="4956175" cy="3716338"/>
          </a:xfrm>
          <a:solidFill>
            <a:srgbClr val="FFFFFF"/>
          </a:solidFill>
          <a:ln/>
        </p:spPr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28F9A5F1-F266-4A19-BA46-535D59A6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4778375"/>
            <a:ext cx="5656262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7172C2-E3FE-1C12-4124-2CFD4BAA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6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87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x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>
            <a:spLocks noGrp="1"/>
          </p:cNvSpPr>
          <p:nvPr>
            <p:ph type="title"/>
          </p:nvPr>
        </p:nvSpPr>
        <p:spPr>
          <a:xfrm>
            <a:off x="685800" y="342900"/>
            <a:ext cx="8107364" cy="10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275" tIns="44275" rIns="44275" bIns="4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4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943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7C343-658A-7089-355F-ECD70065B45E}"/>
              </a:ext>
            </a:extLst>
          </p:cNvPr>
          <p:cNvSpPr/>
          <p:nvPr userDrawn="1"/>
        </p:nvSpPr>
        <p:spPr bwMode="auto">
          <a:xfrm>
            <a:off x="7162800" y="5791200"/>
            <a:ext cx="1752600" cy="9144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308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694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48088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981200"/>
            <a:ext cx="3749675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87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96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167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26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38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7C343-658A-7089-355F-ECD70065B45E}"/>
              </a:ext>
            </a:extLst>
          </p:cNvPr>
          <p:cNvSpPr/>
          <p:nvPr userDrawn="1"/>
        </p:nvSpPr>
        <p:spPr bwMode="auto">
          <a:xfrm>
            <a:off x="7391400" y="5936974"/>
            <a:ext cx="1752600" cy="9144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8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20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31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48088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981200"/>
            <a:ext cx="3749675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133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02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59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3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25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DA92EF7-A7CB-4F04-9630-3D1C19FE1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42900"/>
            <a:ext cx="810736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DF025AC-9D91-485B-A712-52A71068D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65016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434917-05F2-4461-AFA4-0B7CAEE2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7150"/>
          </a:xfrm>
          <a:prstGeom prst="rect">
            <a:avLst/>
          </a:prstGeom>
          <a:solidFill>
            <a:srgbClr val="FF5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563AF3B-AA96-4AD0-92EB-2E30960154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249688" cy="6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69" r:id="rId1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DA92EF7-A7CB-4F04-9630-3D1C19FE1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42900"/>
            <a:ext cx="810736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DF025AC-9D91-485B-A712-52A71068D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65016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434917-05F2-4461-AFA4-0B7CAEE2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7150"/>
          </a:xfrm>
          <a:prstGeom prst="rect">
            <a:avLst/>
          </a:prstGeom>
          <a:solidFill>
            <a:srgbClr val="FF5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563AF3B-AA96-4AD0-92EB-2E30960154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0" y="5889625"/>
            <a:ext cx="15367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839C18-A23F-E284-D57F-785EBF43FEE3}"/>
              </a:ext>
            </a:extLst>
          </p:cNvPr>
          <p:cNvSpPr/>
          <p:nvPr userDrawn="1"/>
        </p:nvSpPr>
        <p:spPr bwMode="auto">
          <a:xfrm>
            <a:off x="7162800" y="5791200"/>
            <a:ext cx="1752600" cy="9144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chemeClr val="bg1"/>
          </a:solidFill>
          <a:latin typeface="Open Sans" panose="020B0606030504020204" pitchFamily="34" charset="0"/>
          <a:ea typeface="Arial Unicode MS" pitchFamily="-86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4400">
          <a:solidFill>
            <a:srgbClr val="00CECE"/>
          </a:solidFill>
          <a:latin typeface="Times New Roman" pitchFamily="-86" charset="0"/>
          <a:ea typeface="Arial Unicode MS" pitchFamily="-86" charset="0"/>
          <a:cs typeface="Arial Unicode MS" pitchFamily="-86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86" charset="0"/>
        <a:defRPr sz="2000">
          <a:solidFill>
            <a:srgbClr val="E0E0E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>
            <a:extLst>
              <a:ext uri="{FF2B5EF4-FFF2-40B4-BE49-F238E27FC236}">
                <a16:creationId xmlns:a16="http://schemas.microsoft.com/office/drawing/2014/main" id="{A435F354-2882-4D08-88E0-78697D89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i="1" dirty="0">
                <a:ea typeface="Open Sans" panose="020B0606030504020204" pitchFamily="34" charset="0"/>
              </a:rPr>
              <a:t>  </a:t>
            </a:r>
            <a:r>
              <a:rPr lang="en-US" altLang="en-US" sz="2000" b="1" i="1" dirty="0">
                <a:ea typeface="Open Sans" panose="020B0606030504020204" pitchFamily="34" charset="0"/>
              </a:rPr>
              <a:t>New Voices. New Voters. New Mexico.</a:t>
            </a:r>
            <a:endParaRPr lang="en-US" altLang="en-US" sz="2800" b="1" i="1" dirty="0">
              <a:ea typeface="Open Sans" panose="020B0606030504020204" pitchFamily="34" charset="0"/>
            </a:endParaRPr>
          </a:p>
        </p:txBody>
      </p:sp>
      <p:pic>
        <p:nvPicPr>
          <p:cNvPr id="3076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659158-B987-4C05-AA1E-B17F32E2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456" y="2261974"/>
            <a:ext cx="2915087" cy="154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7830CE-A9F0-BFF2-4096-C4B11AC101F2}"/>
              </a:ext>
            </a:extLst>
          </p:cNvPr>
          <p:cNvSpPr/>
          <p:nvPr/>
        </p:nvSpPr>
        <p:spPr bwMode="auto">
          <a:xfrm>
            <a:off x="7086600" y="5791200"/>
            <a:ext cx="1981200" cy="10668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5FC6C-E6DB-3F64-2A58-951BD509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Emergency Protection</a:t>
            </a:r>
          </a:p>
        </p:txBody>
      </p:sp>
      <p:pic>
        <p:nvPicPr>
          <p:cNvPr id="6" name="Picture 5" descr="A red truck next to a red truck&#10;&#10;Description automatically generated">
            <a:extLst>
              <a:ext uri="{FF2B5EF4-FFF2-40B4-BE49-F238E27FC236}">
                <a16:creationId xmlns:a16="http://schemas.microsoft.com/office/drawing/2014/main" id="{F1F716F7-1F0A-D138-7DE1-B493B6748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4662"/>
            <a:ext cx="2620376" cy="2628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logo of a bird with a stick&#10;&#10;Description automatically generated">
            <a:extLst>
              <a:ext uri="{FF2B5EF4-FFF2-40B4-BE49-F238E27FC236}">
                <a16:creationId xmlns:a16="http://schemas.microsoft.com/office/drawing/2014/main" id="{40F156B5-44FB-E6BE-28BA-D741F991F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150" y="2685165"/>
            <a:ext cx="1432004" cy="1418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EFBD0B-1CA8-38E3-7424-B61303935E73}"/>
              </a:ext>
            </a:extLst>
          </p:cNvPr>
          <p:cNvSpPr txBox="1"/>
          <p:nvPr/>
        </p:nvSpPr>
        <p:spPr>
          <a:xfrm>
            <a:off x="3276600" y="1676400"/>
            <a:ext cx="46482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VALENCIA COUNTY</a:t>
            </a:r>
          </a:p>
          <a:p>
            <a:endParaRPr lang="en-US" sz="1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Isleta Pueblo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fire protection vehicle </a:t>
            </a:r>
            <a:r>
              <a:rPr lang="en-US" sz="2400" dirty="0">
                <a:solidFill>
                  <a:schemeClr val="tx1"/>
                </a:solidFill>
              </a:rPr>
              <a:t>($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900K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2C1EC-F450-2AD3-0EDE-3D30E0C9E06A}"/>
              </a:ext>
            </a:extLst>
          </p:cNvPr>
          <p:cNvSpPr txBox="1"/>
          <p:nvPr/>
        </p:nvSpPr>
        <p:spPr>
          <a:xfrm>
            <a:off x="533400" y="4724400"/>
            <a:ext cx="32004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SIERRA COUNTY</a:t>
            </a:r>
          </a:p>
          <a:p>
            <a:endParaRPr lang="en-US" sz="1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Emergency Operations Center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($2,625,000)</a:t>
            </a:r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A blue and green logo&#10;&#10;Description automatically generated">
            <a:extLst>
              <a:ext uri="{FF2B5EF4-FFF2-40B4-BE49-F238E27FC236}">
                <a16:creationId xmlns:a16="http://schemas.microsoft.com/office/drawing/2014/main" id="{057B2315-D617-2A35-980F-BE720C279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4292600"/>
            <a:ext cx="20320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498EF62-B4A4-7B01-DA99-CB642DF07839}"/>
              </a:ext>
            </a:extLst>
          </p:cNvPr>
          <p:cNvSpPr/>
          <p:nvPr/>
        </p:nvSpPr>
        <p:spPr bwMode="auto">
          <a:xfrm>
            <a:off x="7162800" y="3276600"/>
            <a:ext cx="1394618" cy="13335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854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F903-A62C-6A5A-CE89-477B5F22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2900"/>
            <a:ext cx="8640764" cy="1020763"/>
          </a:xfrm>
        </p:spPr>
        <p:txBody>
          <a:bodyPr/>
          <a:lstStyle/>
          <a:p>
            <a:pPr algn="ctr"/>
            <a:r>
              <a:rPr lang="en-US" dirty="0"/>
              <a:t>Public Safety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D716A-EF2E-B0B2-8FE0-624482CB475F}"/>
              </a:ext>
            </a:extLst>
          </p:cNvPr>
          <p:cNvSpPr txBox="1"/>
          <p:nvPr/>
        </p:nvSpPr>
        <p:spPr>
          <a:xfrm>
            <a:off x="4191000" y="2438400"/>
            <a:ext cx="4602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Handheld radios and </a:t>
            </a:r>
          </a:p>
          <a:p>
            <a:r>
              <a:rPr lang="en-US" dirty="0">
                <a:solidFill>
                  <a:schemeClr val="tx1"/>
                </a:solidFill>
              </a:rPr>
              <a:t>satellite communication technology to help improve </a:t>
            </a:r>
          </a:p>
          <a:p>
            <a:r>
              <a:rPr lang="en-US" dirty="0">
                <a:solidFill>
                  <a:schemeClr val="tx1"/>
                </a:solidFill>
              </a:rPr>
              <a:t>law enforcement communication </a:t>
            </a:r>
            <a:r>
              <a:rPr lang="en-US" b="1" dirty="0">
                <a:solidFill>
                  <a:schemeClr val="tx1"/>
                </a:solidFill>
              </a:rPr>
              <a:t>in rural communities</a:t>
            </a:r>
            <a:r>
              <a:rPr lang="en-US" dirty="0">
                <a:solidFill>
                  <a:schemeClr val="tx1"/>
                </a:solidFill>
              </a:rPr>
              <a:t>. ($800K)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black radio with a cord&#10;&#10;Description automatically generated">
            <a:extLst>
              <a:ext uri="{FF2B5EF4-FFF2-40B4-BE49-F238E27FC236}">
                <a16:creationId xmlns:a16="http://schemas.microsoft.com/office/drawing/2014/main" id="{0672AB59-9C23-C49D-FC64-CBF65B42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29584"/>
            <a:ext cx="3078905" cy="3187700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09BD9010-43DA-5F01-6DB8-DE652E61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36" y="1630363"/>
            <a:ext cx="3459164" cy="116817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9A9A363-540E-008E-31F3-009600FEE554}"/>
              </a:ext>
            </a:extLst>
          </p:cNvPr>
          <p:cNvSpPr/>
          <p:nvPr/>
        </p:nvSpPr>
        <p:spPr bwMode="auto">
          <a:xfrm>
            <a:off x="5996782" y="5143500"/>
            <a:ext cx="1394618" cy="13335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C33A4-0169-8C6D-1C0C-C579F5E4BC84}"/>
              </a:ext>
            </a:extLst>
          </p:cNvPr>
          <p:cNvSpPr txBox="1"/>
          <p:nvPr/>
        </p:nvSpPr>
        <p:spPr>
          <a:xfrm>
            <a:off x="5996782" y="5486400"/>
            <a:ext cx="1394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</a:t>
            </a:r>
          </a:p>
          <a:p>
            <a:pPr algn="ctr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51550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6E9D-912F-2D90-F1E6-DAB42EE4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4883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Rural Development Grants Awarded</a:t>
            </a:r>
          </a:p>
        </p:txBody>
      </p:sp>
      <p:pic>
        <p:nvPicPr>
          <p:cNvPr id="2052" name="Picture 4" descr="3000 Calle Del Norte, Las Cruces, NM 88005 | Zillow">
            <a:extLst>
              <a:ext uri="{FF2B5EF4-FFF2-40B4-BE49-F238E27FC236}">
                <a16:creationId xmlns:a16="http://schemas.microsoft.com/office/drawing/2014/main" id="{56BAFA04-3072-10BA-54B1-51A3BDDD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1506754"/>
            <a:ext cx="2378012" cy="172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6EF8A-D984-F652-4BBE-C049353A2A9B}"/>
              </a:ext>
            </a:extLst>
          </p:cNvPr>
          <p:cNvSpPr txBox="1"/>
          <p:nvPr/>
        </p:nvSpPr>
        <p:spPr>
          <a:xfrm>
            <a:off x="5562600" y="3311604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A- Packing (L.C.): to use local </a:t>
            </a:r>
            <a:r>
              <a:rPr lang="en-US" sz="2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chile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a new product ($250K)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6EC01B5-2B2C-AA99-3CE4-AA07D8AE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16062"/>
            <a:ext cx="1448498" cy="125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45CB7-5BCD-84A4-AE58-7675FBFA9E74}"/>
              </a:ext>
            </a:extLst>
          </p:cNvPr>
          <p:cNvSpPr txBox="1"/>
          <p:nvPr/>
        </p:nvSpPr>
        <p:spPr>
          <a:xfrm>
            <a:off x="457200" y="2895600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(Las Cruces) For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 to preserve locally grown fruits and vegetables for longer periods of time. ($125K)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75599-47FB-6291-D4A8-B91A0FB5061C}"/>
              </a:ext>
            </a:extLst>
          </p:cNvPr>
          <p:cNvSpPr txBox="1"/>
          <p:nvPr/>
        </p:nvSpPr>
        <p:spPr>
          <a:xfrm>
            <a:off x="673100" y="4845784"/>
            <a:ext cx="32893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Mexico Wineries in </a:t>
            </a:r>
          </a:p>
          <a:p>
            <a:r>
              <a:rPr lang="en-US" sz="20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Lordsburg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build a solar 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array that generates 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enough energy to power 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 homes. ($100K)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field of vines with hills in the background&#10;&#10;Description automatically generated">
            <a:extLst>
              <a:ext uri="{FF2B5EF4-FFF2-40B4-BE49-F238E27FC236}">
                <a16:creationId xmlns:a16="http://schemas.microsoft.com/office/drawing/2014/main" id="{DCDDB4EA-41AB-B41C-46A8-05D1D588C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800600"/>
            <a:ext cx="4813300" cy="19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4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E706-2908-A835-8FB0-5AFBB924C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4883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Rural Development Grants Awarded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96B28-7FE4-A9BD-7BC4-9648A8BD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47671"/>
            <a:ext cx="4777312" cy="120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4C499A-6758-FC5D-5F87-373E371623C8}"/>
              </a:ext>
            </a:extLst>
          </p:cNvPr>
          <p:cNvSpPr txBox="1"/>
          <p:nvPr/>
        </p:nvSpPr>
        <p:spPr>
          <a:xfrm>
            <a:off x="457200" y="1981200"/>
            <a:ext cx="327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mprove Anthony’s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sewer service ($5.5M)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83516884-AD67-6618-49B3-7D6EFEE27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99398"/>
            <a:ext cx="2510038" cy="2493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95D31-D021-A3BF-773C-6843BEA9BEAB}"/>
              </a:ext>
            </a:extLst>
          </p:cNvPr>
          <p:cNvSpPr txBox="1"/>
          <p:nvPr/>
        </p:nvSpPr>
        <p:spPr>
          <a:xfrm>
            <a:off x="4267200" y="4343400"/>
            <a:ext cx="381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 </a:t>
            </a:r>
            <a:r>
              <a:rPr lang="en-US" dirty="0">
                <a:solidFill>
                  <a:schemeClr val="tx1"/>
                </a:solidFill>
              </a:rPr>
              <a:t>technical training and assistance to small rural businesses</a:t>
            </a:r>
          </a:p>
        </p:txBody>
      </p:sp>
    </p:spTree>
    <p:extLst>
      <p:ext uri="{BB962C8B-B14F-4D97-AF65-F5344CB8AC3E}">
        <p14:creationId xmlns:p14="http://schemas.microsoft.com/office/powerpoint/2010/main" val="3707204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54B8-B995-4FA0-D23A-B1D5A2BB2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488364" cy="10207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Issues in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51C636-AD27-2BF9-FB03-D2915EEEE5F0}"/>
              </a:ext>
            </a:extLst>
          </p:cNvPr>
          <p:cNvSpPr txBox="1"/>
          <p:nvPr/>
        </p:nvSpPr>
        <p:spPr>
          <a:xfrm>
            <a:off x="3810000" y="22860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74BDD-BD7C-D05C-B8F3-C54F12500C74}"/>
              </a:ext>
            </a:extLst>
          </p:cNvPr>
          <p:cNvSpPr txBox="1"/>
          <p:nvPr/>
        </p:nvSpPr>
        <p:spPr>
          <a:xfrm>
            <a:off x="5867401" y="4114800"/>
            <a:ext cx="25145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safety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FE0006-DD2D-054D-BBE1-125E9AAFFB5B}"/>
              </a:ext>
            </a:extLst>
          </p:cNvPr>
          <p:cNvSpPr txBox="1"/>
          <p:nvPr/>
        </p:nvSpPr>
        <p:spPr>
          <a:xfrm>
            <a:off x="6124635" y="4567535"/>
            <a:ext cx="28654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Border = narcotics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F88F8A-AF9A-85CB-57E5-4E03A261F7D7}"/>
              </a:ext>
            </a:extLst>
          </p:cNvPr>
          <p:cNvSpPr txBox="1"/>
          <p:nvPr/>
        </p:nvSpPr>
        <p:spPr>
          <a:xfrm>
            <a:off x="6172200" y="5486400"/>
            <a:ext cx="297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O&amp;G drilling</a:t>
            </a:r>
          </a:p>
          <a:p>
            <a:endParaRPr lang="en-US" sz="2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9451F-2228-65E7-BDCD-24F5554925B8}"/>
              </a:ext>
            </a:extLst>
          </p:cNvPr>
          <p:cNvSpPr txBox="1"/>
          <p:nvPr/>
        </p:nvSpPr>
        <p:spPr>
          <a:xfrm>
            <a:off x="762000" y="6091535"/>
            <a:ext cx="3124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Reproductive rights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3053A7E-D7F8-5C95-8D48-E2D7910A68D8}"/>
              </a:ext>
            </a:extLst>
          </p:cNvPr>
          <p:cNvSpPr/>
          <p:nvPr/>
        </p:nvSpPr>
        <p:spPr bwMode="auto">
          <a:xfrm>
            <a:off x="5463382" y="4114800"/>
            <a:ext cx="404018" cy="3810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D0E9F5A-42FF-E5A0-1D01-13BCE2D44A51}"/>
              </a:ext>
            </a:extLst>
          </p:cNvPr>
          <p:cNvSpPr/>
          <p:nvPr/>
        </p:nvSpPr>
        <p:spPr bwMode="auto">
          <a:xfrm>
            <a:off x="304800" y="6096000"/>
            <a:ext cx="404018" cy="3810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4A4BC6D-E44D-1782-AF96-5E7895E256EB}"/>
              </a:ext>
            </a:extLst>
          </p:cNvPr>
          <p:cNvSpPr/>
          <p:nvPr/>
        </p:nvSpPr>
        <p:spPr bwMode="auto">
          <a:xfrm>
            <a:off x="228600" y="4186430"/>
            <a:ext cx="404018" cy="3810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375126-7641-332D-6096-E8FB2FD4F992}"/>
              </a:ext>
            </a:extLst>
          </p:cNvPr>
          <p:cNvSpPr/>
          <p:nvPr/>
        </p:nvSpPr>
        <p:spPr bwMode="auto">
          <a:xfrm>
            <a:off x="5463382" y="6019800"/>
            <a:ext cx="404018" cy="3810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5DD40-2CC6-06B2-1870-42A9C183B90D}"/>
              </a:ext>
            </a:extLst>
          </p:cNvPr>
          <p:cNvSpPr txBox="1"/>
          <p:nvPr/>
        </p:nvSpPr>
        <p:spPr>
          <a:xfrm>
            <a:off x="6126164" y="5024735"/>
            <a:ext cx="28654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Illegal immigrants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7499DF-B21D-76B6-A95E-4E8538402A5D}"/>
              </a:ext>
            </a:extLst>
          </p:cNvPr>
          <p:cNvSpPr/>
          <p:nvPr/>
        </p:nvSpPr>
        <p:spPr bwMode="auto">
          <a:xfrm>
            <a:off x="609600" y="4716333"/>
            <a:ext cx="281782" cy="29462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25BE9-6FB5-BF87-840B-5DF157DBD338}"/>
              </a:ext>
            </a:extLst>
          </p:cNvPr>
          <p:cNvSpPr txBox="1"/>
          <p:nvPr/>
        </p:nvSpPr>
        <p:spPr>
          <a:xfrm>
            <a:off x="914400" y="5105400"/>
            <a:ext cx="38631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Agriculture: immigration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9C8FF-73EF-9EFC-FEA8-4D751C9C6CCE}"/>
              </a:ext>
            </a:extLst>
          </p:cNvPr>
          <p:cNvSpPr txBox="1"/>
          <p:nvPr/>
        </p:nvSpPr>
        <p:spPr>
          <a:xfrm>
            <a:off x="976891" y="4674513"/>
            <a:ext cx="30617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Border = opportunity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FC27B7-DE0E-5049-0133-B53F2C9FCC42}"/>
              </a:ext>
            </a:extLst>
          </p:cNvPr>
          <p:cNvSpPr/>
          <p:nvPr/>
        </p:nvSpPr>
        <p:spPr bwMode="auto">
          <a:xfrm>
            <a:off x="5814218" y="4658380"/>
            <a:ext cx="281782" cy="29462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324940-378F-2404-F6D2-8631AFD25BE9}"/>
              </a:ext>
            </a:extLst>
          </p:cNvPr>
          <p:cNvSpPr txBox="1"/>
          <p:nvPr/>
        </p:nvSpPr>
        <p:spPr>
          <a:xfrm>
            <a:off x="914400" y="5562600"/>
            <a:ext cx="4731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Environment/public lands </a:t>
            </a:r>
          </a:p>
        </p:txBody>
      </p:sp>
      <p:pic>
        <p:nvPicPr>
          <p:cNvPr id="8" name="Picture 7" descr="A person with short hair smiling&#10;&#10;Description automatically generated">
            <a:extLst>
              <a:ext uri="{FF2B5EF4-FFF2-40B4-BE49-F238E27FC236}">
                <a16:creationId xmlns:a16="http://schemas.microsoft.com/office/drawing/2014/main" id="{DEEDFF9C-C4AA-D219-B7CE-D3766D99B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588" y="1526809"/>
            <a:ext cx="1547612" cy="1978391"/>
          </a:xfrm>
          <a:prstGeom prst="rect">
            <a:avLst/>
          </a:prstGeom>
        </p:spPr>
      </p:pic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61B7D5A-FF65-0634-A452-25823008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63" y="1487695"/>
            <a:ext cx="1628437" cy="20937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B77F38-92E9-D326-7F60-0E088CECE2CD}"/>
              </a:ext>
            </a:extLst>
          </p:cNvPr>
          <p:cNvSpPr txBox="1"/>
          <p:nvPr/>
        </p:nvSpPr>
        <p:spPr>
          <a:xfrm>
            <a:off x="685800" y="4186535"/>
            <a:ext cx="44727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economic development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1A8FAE-1933-DC6A-9E42-98D2674DAC3F}"/>
              </a:ext>
            </a:extLst>
          </p:cNvPr>
          <p:cNvSpPr/>
          <p:nvPr/>
        </p:nvSpPr>
        <p:spPr bwMode="auto">
          <a:xfrm>
            <a:off x="609600" y="5115580"/>
            <a:ext cx="281782" cy="29462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2C5E023-4C7A-80AF-1A68-879BCBF13157}"/>
              </a:ext>
            </a:extLst>
          </p:cNvPr>
          <p:cNvSpPr/>
          <p:nvPr/>
        </p:nvSpPr>
        <p:spPr bwMode="auto">
          <a:xfrm>
            <a:off x="609600" y="5572780"/>
            <a:ext cx="281782" cy="29462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149E2D-8A20-5E4E-5872-C6FB8A32F7A8}"/>
              </a:ext>
            </a:extLst>
          </p:cNvPr>
          <p:cNvSpPr/>
          <p:nvPr/>
        </p:nvSpPr>
        <p:spPr bwMode="auto">
          <a:xfrm>
            <a:off x="5814218" y="5115580"/>
            <a:ext cx="281782" cy="29462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8A28340-3CF1-5CBE-EB03-22736B1758E8}"/>
              </a:ext>
            </a:extLst>
          </p:cNvPr>
          <p:cNvSpPr/>
          <p:nvPr/>
        </p:nvSpPr>
        <p:spPr bwMode="auto">
          <a:xfrm>
            <a:off x="5814218" y="5572780"/>
            <a:ext cx="281782" cy="29462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D3FBAA-A16E-0638-0EAF-30C20349AC82}"/>
              </a:ext>
            </a:extLst>
          </p:cNvPr>
          <p:cNvSpPr/>
          <p:nvPr/>
        </p:nvSpPr>
        <p:spPr bwMode="auto">
          <a:xfrm>
            <a:off x="7772400" y="5993487"/>
            <a:ext cx="1295400" cy="788313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2DFDC-3A79-D4B4-0F00-89421D366099}"/>
              </a:ext>
            </a:extLst>
          </p:cNvPr>
          <p:cNvSpPr txBox="1"/>
          <p:nvPr/>
        </p:nvSpPr>
        <p:spPr>
          <a:xfrm>
            <a:off x="1066799" y="3657600"/>
            <a:ext cx="190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Opportunity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8CD44-7B08-68EF-CED3-F3DF7B182ECF}"/>
              </a:ext>
            </a:extLst>
          </p:cNvPr>
          <p:cNvSpPr txBox="1"/>
          <p:nvPr/>
        </p:nvSpPr>
        <p:spPr>
          <a:xfrm>
            <a:off x="6477000" y="3657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28E1A-BFCC-AA9D-9772-0D3C17519038}"/>
              </a:ext>
            </a:extLst>
          </p:cNvPr>
          <p:cNvSpPr txBox="1"/>
          <p:nvPr/>
        </p:nvSpPr>
        <p:spPr>
          <a:xfrm>
            <a:off x="5943600" y="6015335"/>
            <a:ext cx="3124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Anti-reproductive rights</a:t>
            </a:r>
          </a:p>
        </p:txBody>
      </p:sp>
    </p:spTree>
    <p:extLst>
      <p:ext uri="{BB962C8B-B14F-4D97-AF65-F5344CB8AC3E}">
        <p14:creationId xmlns:p14="http://schemas.microsoft.com/office/powerpoint/2010/main" val="345660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7DF6-B001-A837-E8DB-57E0D193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6D198-9775-053D-E3B4-417BA766E32D}"/>
              </a:ext>
            </a:extLst>
          </p:cNvPr>
          <p:cNvSpPr txBox="1"/>
          <p:nvPr/>
        </p:nvSpPr>
        <p:spPr>
          <a:xfrm>
            <a:off x="2362200" y="2826603"/>
            <a:ext cx="548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= introduced by Rep. Vasquez </a:t>
            </a:r>
          </a:p>
          <a:p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(would not exist without him)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7BC6F-2B90-E9D9-68EA-0A4D4933AAF8}"/>
              </a:ext>
            </a:extLst>
          </p:cNvPr>
          <p:cNvSpPr txBox="1"/>
          <p:nvPr/>
        </p:nvSpPr>
        <p:spPr>
          <a:xfrm>
            <a:off x="1905000" y="2819400"/>
            <a:ext cx="457200" cy="5334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85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5643-8F35-0FA8-0973-D4646E60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79437"/>
            <a:ext cx="81073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i="0" u="none" strike="noStrike" dirty="0">
                <a:effectLst/>
              </a:rPr>
              <a:t>Bipartisan</a:t>
            </a:r>
            <a:r>
              <a:rPr lang="en-US" sz="4000" i="0" u="none" strike="noStrike" dirty="0">
                <a:solidFill>
                  <a:srgbClr val="000000"/>
                </a:solidFill>
                <a:effectLst/>
              </a:rPr>
              <a:t> Farm Workforce </a:t>
            </a:r>
            <a:br>
              <a:rPr lang="en-US" sz="400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4000" i="0" u="none" strike="noStrike" dirty="0">
                <a:solidFill>
                  <a:srgbClr val="000000"/>
                </a:solidFill>
                <a:effectLst/>
              </a:rPr>
              <a:t>Support Act</a:t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C77F4B0-9047-9C51-1561-F1893A92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65561" cy="379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3A5974-4375-4A7B-A6EE-F118F9ACFD03}"/>
              </a:ext>
            </a:extLst>
          </p:cNvPr>
          <p:cNvSpPr txBox="1"/>
          <p:nvPr/>
        </p:nvSpPr>
        <p:spPr>
          <a:xfrm>
            <a:off x="228600" y="5445204"/>
            <a:ext cx="8686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220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aves a path to H-2A visa reform (temporary agric. workers)</a:t>
            </a:r>
            <a:endParaRPr lang="en-US" sz="2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Ensures we have a workforce on our farms</a:t>
            </a:r>
            <a:endParaRPr lang="en-US" sz="2200" i="0" u="none" strike="noStrike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Ensures fair wages &amp; decent housing for farmworkers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80C65F-3736-BA69-92EF-1DC8D3EFD31B}"/>
              </a:ext>
            </a:extLst>
          </p:cNvPr>
          <p:cNvSpPr/>
          <p:nvPr/>
        </p:nvSpPr>
        <p:spPr bwMode="auto">
          <a:xfrm>
            <a:off x="533400" y="1689100"/>
            <a:ext cx="1295400" cy="12827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76FEA8-D19F-7970-5AED-B7FA3FF60D54}"/>
              </a:ext>
            </a:extLst>
          </p:cNvPr>
          <p:cNvSpPr txBox="1"/>
          <p:nvPr/>
        </p:nvSpPr>
        <p:spPr>
          <a:xfrm>
            <a:off x="609600" y="1981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Agriculture &amp; Immigration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2F9F47-FC55-B4D6-1769-1E3594884D35}"/>
              </a:ext>
            </a:extLst>
          </p:cNvPr>
          <p:cNvSpPr/>
          <p:nvPr/>
        </p:nvSpPr>
        <p:spPr bwMode="auto">
          <a:xfrm>
            <a:off x="0" y="2593320"/>
            <a:ext cx="1371600" cy="12827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   economic 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E99EB-A0AC-320E-ACB3-B9ACCE3D2B60}"/>
              </a:ext>
            </a:extLst>
          </p:cNvPr>
          <p:cNvSpPr txBox="1"/>
          <p:nvPr/>
        </p:nvSpPr>
        <p:spPr>
          <a:xfrm>
            <a:off x="1447800" y="367352"/>
            <a:ext cx="3048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78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32AF-CAF9-158F-C678-8D3EC11D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8107364" cy="1020763"/>
          </a:xfrm>
        </p:spPr>
        <p:txBody>
          <a:bodyPr>
            <a:noAutofit/>
          </a:bodyPr>
          <a:lstStyle/>
          <a:p>
            <a:pPr algn="ctr"/>
            <a:r>
              <a:rPr lang="en-US" sz="3600" i="0" u="none" strike="noStrike" dirty="0">
                <a:effectLst/>
              </a:rPr>
              <a:t>Economic Opportunity for </a:t>
            </a:r>
            <a:br>
              <a:rPr lang="en-US" sz="3600" i="0" u="none" strike="noStrike" dirty="0">
                <a:effectLst/>
              </a:rPr>
            </a:br>
            <a:r>
              <a:rPr lang="en-US" sz="3600" i="0" u="none" strike="noStrike" dirty="0">
                <a:effectLst/>
              </a:rPr>
              <a:t>Border Communities Act </a:t>
            </a:r>
            <a:endParaRPr lang="en-US" sz="36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A9B1A35-36CD-FC11-10B5-20B9E777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22" y="1752600"/>
            <a:ext cx="5559778" cy="22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6DEA8-3BF0-9981-C495-FAFA2D74B816}"/>
              </a:ext>
            </a:extLst>
          </p:cNvPr>
          <p:cNvSpPr txBox="1"/>
          <p:nvPr/>
        </p:nvSpPr>
        <p:spPr>
          <a:xfrm>
            <a:off x="228600" y="4414897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2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strategy to </a:t>
            </a:r>
            <a:r>
              <a:rPr lang="en-US" sz="220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the number of jobs in border communities</a:t>
            </a:r>
            <a:endParaRPr lang="en-US" sz="22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2020, Santa Teresa </a:t>
            </a: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 &amp; Industrial Parks created            6,000 jobs, had $1 billion output, paid $26 million in taxes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FB7960-B5E0-BE44-AE78-CC2E59C78B73}"/>
              </a:ext>
            </a:extLst>
          </p:cNvPr>
          <p:cNvSpPr/>
          <p:nvPr/>
        </p:nvSpPr>
        <p:spPr bwMode="auto">
          <a:xfrm>
            <a:off x="533400" y="988114"/>
            <a:ext cx="1371600" cy="1374085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Border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F35AEC-2766-BBB0-CF21-26DB482482F0}"/>
              </a:ext>
            </a:extLst>
          </p:cNvPr>
          <p:cNvSpPr/>
          <p:nvPr/>
        </p:nvSpPr>
        <p:spPr bwMode="auto">
          <a:xfrm>
            <a:off x="152400" y="2057400"/>
            <a:ext cx="1447800" cy="13716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   economic </a:t>
            </a: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85E4A-031E-0539-FD62-F0592FFC2B6D}"/>
              </a:ext>
            </a:extLst>
          </p:cNvPr>
          <p:cNvSpPr txBox="1"/>
          <p:nvPr/>
        </p:nvSpPr>
        <p:spPr>
          <a:xfrm>
            <a:off x="1447800" y="308339"/>
            <a:ext cx="3048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0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3411-1881-14AF-44B6-496107CD6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8107364" cy="1020763"/>
          </a:xfrm>
        </p:spPr>
        <p:txBody>
          <a:bodyPr>
            <a:noAutofit/>
          </a:bodyPr>
          <a:lstStyle/>
          <a:p>
            <a:pPr algn="ctr"/>
            <a:r>
              <a:rPr lang="en-US" sz="3600" i="0" u="none" strike="noStrike" dirty="0">
                <a:effectLst/>
              </a:rPr>
              <a:t>Joint Task Force to Combat </a:t>
            </a:r>
            <a:br>
              <a:rPr lang="en-US" sz="3600" i="0" u="none" strike="noStrike" dirty="0">
                <a:effectLst/>
              </a:rPr>
            </a:br>
            <a:r>
              <a:rPr lang="en-US" sz="3600" i="0" u="none" strike="noStrike" dirty="0">
                <a:effectLst/>
              </a:rPr>
              <a:t>Opioid Trafficking Act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97EF7-3461-8498-2450-34D98EB6EB84}"/>
              </a:ext>
            </a:extLst>
          </p:cNvPr>
          <p:cNvSpPr txBox="1"/>
          <p:nvPr/>
        </p:nvSpPr>
        <p:spPr>
          <a:xfrm>
            <a:off x="4953000" y="1718608"/>
            <a:ext cx="3983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</a:t>
            </a:r>
            <a:r>
              <a:rPr lang="en-US" sz="2000" i="0" u="none" strike="noStrike" dirty="0">
                <a:effectLst/>
                <a:latin typeface="Arial" panose="020B0604020202020204" pitchFamily="34" charset="0"/>
              </a:rPr>
              <a:t>bipartisan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bill authorizes the Dept. of Homeland Security to create a Joint Task Force to </a:t>
            </a:r>
            <a:r>
              <a:rPr lang="en-US" sz="2000" i="1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improve border security </a:t>
            </a:r>
            <a:r>
              <a:rPr lang="en-US" sz="20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prevent narcotics 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 being smuggled into the United States. </a:t>
            </a:r>
            <a:endParaRPr lang="en-US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9871A4E-0265-BF95-C4F2-C3B803A7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9701"/>
            <a:ext cx="3831553" cy="2867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1D5802C-DB97-9A7C-057F-E96EA7170911}"/>
              </a:ext>
            </a:extLst>
          </p:cNvPr>
          <p:cNvSpPr/>
          <p:nvPr/>
        </p:nvSpPr>
        <p:spPr bwMode="auto">
          <a:xfrm>
            <a:off x="1417636" y="4114800"/>
            <a:ext cx="1249364" cy="12954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Narcotics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06734-69B7-4CAE-7E8C-3BE647361108}"/>
              </a:ext>
            </a:extLst>
          </p:cNvPr>
          <p:cNvSpPr txBox="1"/>
          <p:nvPr/>
        </p:nvSpPr>
        <p:spPr>
          <a:xfrm>
            <a:off x="1295400" y="228600"/>
            <a:ext cx="3048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397484-7292-1ED0-451D-AAAA262456F0}"/>
              </a:ext>
            </a:extLst>
          </p:cNvPr>
          <p:cNvSpPr/>
          <p:nvPr/>
        </p:nvSpPr>
        <p:spPr bwMode="auto">
          <a:xfrm>
            <a:off x="76200" y="4114800"/>
            <a:ext cx="1295400" cy="12954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Border</a:t>
            </a:r>
          </a:p>
        </p:txBody>
      </p:sp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5C99FAB0-8119-093A-B99F-B39D0A173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218872"/>
            <a:ext cx="5302250" cy="25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1966-A313-B3D9-02AB-99193671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9067800" cy="1020763"/>
          </a:xfrm>
        </p:spPr>
        <p:txBody>
          <a:bodyPr>
            <a:noAutofit/>
          </a:bodyPr>
          <a:lstStyle/>
          <a:p>
            <a:pPr algn="ctr"/>
            <a:r>
              <a:rPr lang="en-US" sz="3200" i="0" u="none" strike="noStrike" dirty="0">
                <a:effectLst/>
              </a:rPr>
              <a:t>The Energy Workers Health Improvement </a:t>
            </a:r>
            <a:br>
              <a:rPr lang="en-US" sz="3200" i="0" u="none" strike="noStrike" dirty="0">
                <a:effectLst/>
              </a:rPr>
            </a:br>
            <a:r>
              <a:rPr lang="en-US" sz="3200" i="0" u="none" strike="noStrike" dirty="0">
                <a:effectLst/>
              </a:rPr>
              <a:t>&amp; Compensation Fund Act </a:t>
            </a:r>
            <a:endParaRPr lang="en-US" sz="3200" dirty="0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51F001A-043D-8474-962D-315031D1B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867400"/>
            <a:ext cx="1371600" cy="526975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00A22F8E-1C4C-43AE-7F97-DDCB2CC85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81600"/>
            <a:ext cx="625800" cy="625800"/>
          </a:xfrm>
          <a:prstGeom prst="rect">
            <a:avLst/>
          </a:prstGeom>
        </p:spPr>
      </p:pic>
      <p:pic>
        <p:nvPicPr>
          <p:cNvPr id="15" name="Picture 14" descr="A black and red logo&#10;&#10;Description automatically generated">
            <a:extLst>
              <a:ext uri="{FF2B5EF4-FFF2-40B4-BE49-F238E27FC236}">
                <a16:creationId xmlns:a16="http://schemas.microsoft.com/office/drawing/2014/main" id="{D99CD85D-CA72-7F5F-29A4-0A55609DD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9" y="5267038"/>
            <a:ext cx="559481" cy="61034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6A5F77E-D169-A01D-0E40-9580AFB1FE00}"/>
              </a:ext>
            </a:extLst>
          </p:cNvPr>
          <p:cNvSpPr/>
          <p:nvPr/>
        </p:nvSpPr>
        <p:spPr bwMode="auto">
          <a:xfrm>
            <a:off x="0" y="1730218"/>
            <a:ext cx="1371600" cy="1317782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Oil &amp; Gas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86D72-70BD-58F9-7082-1CE7829F0386}"/>
              </a:ext>
            </a:extLst>
          </p:cNvPr>
          <p:cNvSpPr txBox="1"/>
          <p:nvPr/>
        </p:nvSpPr>
        <p:spPr>
          <a:xfrm>
            <a:off x="228600" y="381000"/>
            <a:ext cx="3048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73567-0E98-27E1-B595-26BC39927A7C}"/>
              </a:ext>
            </a:extLst>
          </p:cNvPr>
          <p:cNvSpPr txBox="1"/>
          <p:nvPr/>
        </p:nvSpPr>
        <p:spPr>
          <a:xfrm>
            <a:off x="4191000" y="1752600"/>
            <a:ext cx="459314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record profit-making O &amp; G executives to contribute to a fund to cover health care expenses for workers &amp; their families for work-related illnesses</a:t>
            </a:r>
          </a:p>
          <a:p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Ensures the well being of NM’s energy workers while protecting NM’s long-term economic prospects.</a:t>
            </a:r>
          </a:p>
          <a:p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energy workers and </a:t>
            </a:r>
            <a:r>
              <a:rPr lang="en-US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Somos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 Pueblo </a:t>
            </a:r>
            <a:r>
              <a:rPr lang="en-US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Unido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partnered with Rep. Vasquez to create this fair compensation proposal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16B4D81-5172-B6F8-C416-2C108648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905000"/>
            <a:ext cx="2717422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D951D07-D43C-219A-E6E8-8C5137371346}"/>
              </a:ext>
            </a:extLst>
          </p:cNvPr>
          <p:cNvSpPr/>
          <p:nvPr/>
        </p:nvSpPr>
        <p:spPr bwMode="auto">
          <a:xfrm>
            <a:off x="228600" y="2765002"/>
            <a:ext cx="1479788" cy="1317782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   economic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250054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EE564A-80F0-905E-5E04-CFCCD22F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637"/>
            <a:ext cx="8107364" cy="10207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We helped elect Rep. Gabe Vasquez. </a:t>
            </a:r>
            <a:br>
              <a:rPr lang="en-US" sz="3200" dirty="0"/>
            </a:br>
            <a:r>
              <a:rPr lang="en-US" sz="3200" dirty="0"/>
              <a:t>Now we want to </a:t>
            </a:r>
            <a:r>
              <a:rPr lang="en-US" sz="3200" b="1" dirty="0"/>
              <a:t>re-elect him.</a:t>
            </a:r>
            <a:endParaRPr lang="en-US" sz="3200" dirty="0"/>
          </a:p>
        </p:txBody>
      </p:sp>
      <p:pic>
        <p:nvPicPr>
          <p:cNvPr id="5" name="Picture 4" descr="A person and person talking&#10;&#10;Description automatically generated">
            <a:extLst>
              <a:ext uri="{FF2B5EF4-FFF2-40B4-BE49-F238E27FC236}">
                <a16:creationId xmlns:a16="http://schemas.microsoft.com/office/drawing/2014/main" id="{24586B9C-E1B2-8610-3275-366871E4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16" y="1752600"/>
            <a:ext cx="6174884" cy="47486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993E-64FB-A85E-828A-745B8369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i="0" u="none" strike="noStrike" dirty="0">
                <a:effectLst/>
              </a:rPr>
              <a:t>Community Facilities Program for Rural Clean School Bus Infrastructure Act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37876-D5F4-F268-0E61-63ABD642704E}"/>
              </a:ext>
            </a:extLst>
          </p:cNvPr>
          <p:cNvSpPr txBox="1"/>
          <p:nvPr/>
        </p:nvSpPr>
        <p:spPr>
          <a:xfrm>
            <a:off x="152400" y="4878653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EPA is giving electric school buses to four communities in NM (Las Cruces is one of them). But the buses don’t come with the charging technology they need.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bill lets them buy the 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charging technology with USDA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 or loans. </a:t>
            </a:r>
          </a:p>
          <a:p>
            <a:endParaRPr lang="en-US" sz="2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96BF55-B350-F8D3-6986-95E0A610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63630"/>
            <a:ext cx="5562600" cy="311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9DE52-7CA8-ED2E-5ED9-E6DAD1BB90D6}"/>
              </a:ext>
            </a:extLst>
          </p:cNvPr>
          <p:cNvSpPr txBox="1"/>
          <p:nvPr/>
        </p:nvSpPr>
        <p:spPr>
          <a:xfrm>
            <a:off x="304800" y="452734"/>
            <a:ext cx="3048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13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lhouette of an airplane flying over a map&#10;&#10;Description automatically generated">
            <a:extLst>
              <a:ext uri="{FF2B5EF4-FFF2-40B4-BE49-F238E27FC236}">
                <a16:creationId xmlns:a16="http://schemas.microsoft.com/office/drawing/2014/main" id="{7E301EC0-6A63-E1AE-CF36-3DCB593C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33" y="1828800"/>
            <a:ext cx="427535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CD73C-81B6-9746-D756-8EA78AB6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0588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Restoring air service to rural communities </a:t>
            </a:r>
            <a:b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funding regional airports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E98BB4-3535-201E-36E3-F681BF37D803}"/>
              </a:ext>
            </a:extLst>
          </p:cNvPr>
          <p:cNvSpPr/>
          <p:nvPr/>
        </p:nvSpPr>
        <p:spPr bwMode="auto">
          <a:xfrm>
            <a:off x="4724400" y="4267200"/>
            <a:ext cx="1524000" cy="14478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Economic </a:t>
            </a:r>
          </a:p>
          <a:p>
            <a:pPr algn="ctr"/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1E2E7-9BB1-E39D-EC2B-E1A90B7F7C40}"/>
              </a:ext>
            </a:extLst>
          </p:cNvPr>
          <p:cNvSpPr txBox="1"/>
          <p:nvPr/>
        </p:nvSpPr>
        <p:spPr>
          <a:xfrm>
            <a:off x="228599" y="1752600"/>
            <a:ext cx="450297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FAA Reauthorization includes      Vasquez Amendment:  </a:t>
            </a:r>
          </a:p>
          <a:p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US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Re-opening of Alamogordo-White Sands Airport to be studied </a:t>
            </a:r>
          </a:p>
          <a:p>
            <a:r>
              <a:rPr lang="en-US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Vasquez introduced Expanding Regional Airports Act to provide federal funds for regional airports: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Cruces to Albuquerque flight restored </a:t>
            </a:r>
          </a:p>
          <a:p>
            <a:endParaRPr 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0BA6F5-B085-9DF7-2D79-6CA74A812B77}"/>
              </a:ext>
            </a:extLst>
          </p:cNvPr>
          <p:cNvSpPr txBox="1"/>
          <p:nvPr/>
        </p:nvSpPr>
        <p:spPr>
          <a:xfrm>
            <a:off x="381000" y="4191000"/>
            <a:ext cx="228600" cy="2330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093955-0C01-2402-F2D3-E7C91449E691}"/>
              </a:ext>
            </a:extLst>
          </p:cNvPr>
          <p:cNvSpPr txBox="1"/>
          <p:nvPr/>
        </p:nvSpPr>
        <p:spPr>
          <a:xfrm>
            <a:off x="381000" y="2133600"/>
            <a:ext cx="228600" cy="2330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14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5E2AF-2ECD-2596-D7F3-42CAD1EC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0"/>
            <a:ext cx="8399464" cy="1363663"/>
          </a:xfrm>
        </p:spPr>
        <p:txBody>
          <a:bodyPr>
            <a:noAutofit/>
          </a:bodyPr>
          <a:lstStyle/>
          <a:p>
            <a:pPr algn="ctr"/>
            <a:r>
              <a:rPr lang="en-US" sz="3600" i="0" u="none" strike="noStrike" dirty="0">
                <a:effectLst/>
              </a:rPr>
              <a:t> Wolf and Livestock Fairness</a:t>
            </a:r>
            <a:br>
              <a:rPr lang="en-US" sz="3600" i="0" u="none" strike="noStrike" dirty="0">
                <a:effectLst/>
              </a:rPr>
            </a:br>
            <a:r>
              <a:rPr lang="en-US" sz="3600" i="0" u="none" strike="noStrike" dirty="0">
                <a:effectLst/>
              </a:rPr>
              <a:t>(WOLF) Act</a:t>
            </a:r>
            <a:endParaRPr lang="en-US" sz="36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596BC33-EF71-5E47-0EC9-ABDD853F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26" y="1670050"/>
            <a:ext cx="3797300" cy="351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182DC-0DB3-4AEB-0E57-334C2E7476A9}"/>
              </a:ext>
            </a:extLst>
          </p:cNvPr>
          <p:cNvSpPr txBox="1"/>
          <p:nvPr/>
        </p:nvSpPr>
        <p:spPr>
          <a:xfrm>
            <a:off x="304800" y="1776948"/>
            <a:ext cx="40259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gray wolf in New Mexico and Arizona 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federally protected endangered species.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bill </a:t>
            </a: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increases compensation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ranchers to 100 percent of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value of cattle loss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compensates them for decreased herd sizes. (They are currently compensated at 75 percent.)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BA28E7-B23B-1E05-9113-5BB63DFC9936}"/>
              </a:ext>
            </a:extLst>
          </p:cNvPr>
          <p:cNvSpPr/>
          <p:nvPr/>
        </p:nvSpPr>
        <p:spPr bwMode="auto">
          <a:xfrm>
            <a:off x="7315200" y="4419600"/>
            <a:ext cx="1371600" cy="12954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   economic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devpt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AF8A4-E95C-A17A-4AC1-7CE6DF5BA8DA}"/>
              </a:ext>
            </a:extLst>
          </p:cNvPr>
          <p:cNvSpPr txBox="1"/>
          <p:nvPr/>
        </p:nvSpPr>
        <p:spPr>
          <a:xfrm>
            <a:off x="1066800" y="228600"/>
            <a:ext cx="3810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77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2E61-A90A-5189-8DA5-4B021DDF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107364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Environment + Serving Constituents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9000C-266D-B332-ACF3-3C92BE6B68A8}"/>
              </a:ext>
            </a:extLst>
          </p:cNvPr>
          <p:cNvSpPr txBox="1"/>
          <p:nvPr/>
        </p:nvSpPr>
        <p:spPr>
          <a:xfrm>
            <a:off x="0" y="1447800"/>
            <a:ext cx="89154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Providing federal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dollars for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workforce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training and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infrastructure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for </a:t>
            </a:r>
            <a:r>
              <a:rPr lang="en-US" sz="2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SunZia</a:t>
            </a: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Wind &amp;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Transmission for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renewable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energy for NM &amp; </a:t>
            </a:r>
          </a:p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Arizona</a:t>
            </a:r>
          </a:p>
          <a:p>
            <a:endParaRPr lang="en-US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Partnering with Mescalero Apache tribe to protect Otero Mesa</a:t>
            </a:r>
          </a:p>
          <a:p>
            <a:endParaRPr lang="en-US" sz="9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Keeping open the Grapevine Campground in the Gila Wilderness</a:t>
            </a:r>
          </a:p>
          <a:p>
            <a:endParaRPr lang="en-US" sz="9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ower lines in a desert&#10;&#10;Description automatically generated">
            <a:extLst>
              <a:ext uri="{FF2B5EF4-FFF2-40B4-BE49-F238E27FC236}">
                <a16:creationId xmlns:a16="http://schemas.microsoft.com/office/drawing/2014/main" id="{76E62A4B-82E8-DC57-177B-D3136F37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47800"/>
            <a:ext cx="6111240" cy="352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B6A64C6-B28D-C650-EBAE-60F2CA63C79C}"/>
              </a:ext>
            </a:extLst>
          </p:cNvPr>
          <p:cNvSpPr/>
          <p:nvPr/>
        </p:nvSpPr>
        <p:spPr bwMode="auto">
          <a:xfrm>
            <a:off x="7467600" y="3733800"/>
            <a:ext cx="1371600" cy="12954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   economic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devpt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61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153D6-7884-DF1D-435F-00CA6213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3"/>
          </a:xfrm>
        </p:spPr>
        <p:txBody>
          <a:bodyPr>
            <a:normAutofit fontScale="90000"/>
          </a:bodyPr>
          <a:lstStyle/>
          <a:p>
            <a:r>
              <a:rPr lang="en-US" dirty="0"/>
              <a:t>Protecting the Gila River &amp; Wilderness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3308DC-FF01-6893-A2C7-31E6EAAFF300}"/>
              </a:ext>
            </a:extLst>
          </p:cNvPr>
          <p:cNvSpPr txBox="1"/>
          <p:nvPr/>
        </p:nvSpPr>
        <p:spPr>
          <a:xfrm>
            <a:off x="5867400" y="1676400"/>
            <a:ext cx="3124200" cy="3886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M.H. Dutch Salmon </a:t>
            </a:r>
          </a:p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Greater Gila Wild </a:t>
            </a:r>
          </a:p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Scenic River Act </a:t>
            </a: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version of </a:t>
            </a:r>
          </a:p>
          <a:p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Sen. Heinrich’s bill)</a:t>
            </a:r>
            <a:endParaRPr lang="en-US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Designates parts of the Gila as Wild and Scenic for recreational and agricultural economies that rely on it. </a:t>
            </a:r>
          </a:p>
        </p:txBody>
      </p:sp>
      <p:pic>
        <p:nvPicPr>
          <p:cNvPr id="5" name="Picture 4" descr="A river running through a canyon&#10;&#10;Description automatically generated">
            <a:extLst>
              <a:ext uri="{FF2B5EF4-FFF2-40B4-BE49-F238E27FC236}">
                <a16:creationId xmlns:a16="http://schemas.microsoft.com/office/drawing/2014/main" id="{64E20CEE-AAD1-0F5E-7AD5-CF42696A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5732210" cy="4114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DE58037-8D0B-2FBA-5014-CF0B75245D95}"/>
              </a:ext>
            </a:extLst>
          </p:cNvPr>
          <p:cNvSpPr/>
          <p:nvPr/>
        </p:nvSpPr>
        <p:spPr bwMode="auto">
          <a:xfrm>
            <a:off x="304800" y="5029200"/>
            <a:ext cx="1371600" cy="12954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   economic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devpt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30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27797-E11F-E051-74CD-29650978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8793164" cy="1020763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National Defense Authorization Act Vote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AEB15-9D7F-7695-A028-791D8298E52F}"/>
              </a:ext>
            </a:extLst>
          </p:cNvPr>
          <p:cNvSpPr txBox="1"/>
          <p:nvPr/>
        </p:nvSpPr>
        <p:spPr>
          <a:xfrm>
            <a:off x="381000" y="14478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MAGA Republicans added culture war items to a bill that provides military spending for the nation:</a:t>
            </a:r>
          </a:p>
          <a:p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rescinded reimbursing travel for abortion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rescinded access for transgender care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rescinded diversity, equity &amp; inclusion initiatives at the Pentagon</a:t>
            </a:r>
          </a:p>
          <a:p>
            <a:pPr lvl="1" indent="0"/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are 2 military bases, Holloman Air Force Base and White Sands Missile Range Army Base, in CD-2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House bill is not final. The Senate will create their own version and there will be a reconciliation vote merging the two bills. </a:t>
            </a:r>
          </a:p>
        </p:txBody>
      </p:sp>
    </p:spTree>
    <p:extLst>
      <p:ext uri="{BB962C8B-B14F-4D97-AF65-F5344CB8AC3E}">
        <p14:creationId xmlns:p14="http://schemas.microsoft.com/office/powerpoint/2010/main" val="183199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CD4AAA-930D-53A8-7570-B1846591E51F}"/>
              </a:ext>
            </a:extLst>
          </p:cNvPr>
          <p:cNvSpPr/>
          <p:nvPr/>
        </p:nvSpPr>
        <p:spPr bwMode="auto">
          <a:xfrm>
            <a:off x="758074" y="1524000"/>
            <a:ext cx="4880725" cy="3276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75126-3547-2A4E-F476-25169CF5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488364" cy="10207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Rep. Vasquez</a:t>
            </a:r>
            <a:r>
              <a:rPr lang="en-US" sz="2800" i="0" u="none" strike="noStrike" dirty="0">
                <a:effectLst/>
              </a:rPr>
              <a:t> is one of Republicans’ top 5 targets </a:t>
            </a:r>
            <a:endParaRPr lang="en-US" sz="2800" dirty="0"/>
          </a:p>
        </p:txBody>
      </p:sp>
      <p:pic>
        <p:nvPicPr>
          <p:cNvPr id="4" name="Picture 3" descr="A person aiming a bow and arrow&#10;&#10;Description automatically generated">
            <a:extLst>
              <a:ext uri="{FF2B5EF4-FFF2-40B4-BE49-F238E27FC236}">
                <a16:creationId xmlns:a16="http://schemas.microsoft.com/office/drawing/2014/main" id="{DC3AA383-892C-8B85-23FD-4DD94960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854" y="2209800"/>
            <a:ext cx="2263546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ongressional Balance of Power: Republican Majority the ...">
            <a:extLst>
              <a:ext uri="{FF2B5EF4-FFF2-40B4-BE49-F238E27FC236}">
                <a16:creationId xmlns:a16="http://schemas.microsoft.com/office/drawing/2014/main" id="{C55601A5-912C-CB3B-BC2E-261FCEEA0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75" y="1828800"/>
            <a:ext cx="44235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545275-B352-B0DD-8424-EBFB6DE143A2}"/>
              </a:ext>
            </a:extLst>
          </p:cNvPr>
          <p:cNvSpPr/>
          <p:nvPr/>
        </p:nvSpPr>
        <p:spPr bwMode="auto">
          <a:xfrm>
            <a:off x="3741736" y="4301067"/>
            <a:ext cx="1782764" cy="2709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E50AE-B64A-7234-26B2-5FB06958CEA6}"/>
              </a:ext>
            </a:extLst>
          </p:cNvPr>
          <p:cNvSpPr txBox="1"/>
          <p:nvPr/>
        </p:nvSpPr>
        <p:spPr>
          <a:xfrm>
            <a:off x="758074" y="5105400"/>
            <a:ext cx="8035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Imagine the ads that would target Rep. Vasquez if he voted against defense spending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1772451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10F16-943B-7BBB-E358-2873CFFECB4E}"/>
              </a:ext>
            </a:extLst>
          </p:cNvPr>
          <p:cNvSpPr txBox="1"/>
          <p:nvPr/>
        </p:nvSpPr>
        <p:spPr>
          <a:xfrm>
            <a:off x="0" y="3048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How would you vote?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14365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5126-3547-2A4E-F476-25169CF5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10207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Rep. Vasquez</a:t>
            </a:r>
            <a:r>
              <a:rPr lang="en-US" sz="3200" i="0" u="none" strike="noStrike" dirty="0">
                <a:effectLst/>
              </a:rPr>
              <a:t> voted for the NDAA after adding dozens of provisions to the bill including: </a:t>
            </a:r>
            <a:endParaRPr lang="en-US" sz="3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EBE16F2-7513-DE4E-6384-FB8AE2F7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689100"/>
            <a:ext cx="4800600" cy="318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7575FA-57A6-E6E7-E6C4-6762468D81A9}"/>
              </a:ext>
            </a:extLst>
          </p:cNvPr>
          <p:cNvSpPr txBox="1"/>
          <p:nvPr/>
        </p:nvSpPr>
        <p:spPr>
          <a:xfrm>
            <a:off x="609600" y="5181600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military base childcare expansion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38998-4338-BF87-9310-5467F78F0100}"/>
              </a:ext>
            </a:extLst>
          </p:cNvPr>
          <p:cNvSpPr txBox="1"/>
          <p:nvPr/>
        </p:nvSpPr>
        <p:spPr>
          <a:xfrm>
            <a:off x="1524000" y="5177134"/>
            <a:ext cx="3810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72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52DA6-5A51-FB51-0231-DF228DD2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020763"/>
          </a:xfrm>
        </p:spPr>
        <p:txBody>
          <a:bodyPr>
            <a:noAutofit/>
          </a:bodyPr>
          <a:lstStyle/>
          <a:p>
            <a:r>
              <a:rPr lang="en-US" sz="3200" dirty="0"/>
              <a:t> Rep. Vasquez</a:t>
            </a:r>
            <a:r>
              <a:rPr lang="en-US" sz="3200" i="0" u="none" strike="noStrike" dirty="0">
                <a:effectLst/>
              </a:rPr>
              <a:t> voted for the NDAA after adding: </a:t>
            </a:r>
            <a:endParaRPr lang="en-US" sz="32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B462873-473D-CAA6-79C3-A5B938E24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3514336" cy="389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792262-B4AC-7BED-3082-84DD29159E40}"/>
              </a:ext>
            </a:extLst>
          </p:cNvPr>
          <p:cNvSpPr txBox="1"/>
          <p:nvPr/>
        </p:nvSpPr>
        <p:spPr>
          <a:xfrm>
            <a:off x="4953000" y="1828800"/>
            <a:ext cx="419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mandate that requires </a:t>
            </a:r>
          </a:p>
          <a:p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military base water quality reports and Dept. of Defense report on PFAS contamination in drinking water around military institutions.</a:t>
            </a:r>
          </a:p>
          <a:p>
            <a:endParaRPr lang="en-US" sz="2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PFAS = </a:t>
            </a:r>
            <a:r>
              <a:rPr lang="en-US" sz="22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“forever chemicals,” </a:t>
            </a:r>
          </a:p>
          <a:p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big issue at Holloman Air Force Base.</a:t>
            </a:r>
            <a:endParaRPr lang="en-US" sz="2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6B314-23AD-DEB1-46CA-D870D4246B8F}"/>
              </a:ext>
            </a:extLst>
          </p:cNvPr>
          <p:cNvSpPr txBox="1"/>
          <p:nvPr/>
        </p:nvSpPr>
        <p:spPr>
          <a:xfrm>
            <a:off x="4572000" y="1905000"/>
            <a:ext cx="3810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9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345C-478A-B4CB-E8FE-F98E9EC3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59FD9-0EA8-A16D-0DFB-3CD16A7B6DBA}"/>
              </a:ext>
            </a:extLst>
          </p:cNvPr>
          <p:cNvSpPr txBox="1"/>
          <p:nvPr/>
        </p:nvSpPr>
        <p:spPr>
          <a:xfrm>
            <a:off x="228600" y="3048000"/>
            <a:ext cx="856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Let’s look at his record so far.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91835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52DA6-5A51-FB51-0231-DF228DD2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058863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Rep. Vasquez</a:t>
            </a:r>
            <a:r>
              <a:rPr lang="en-US" sz="3000" i="0" u="none" strike="noStrike" dirty="0">
                <a:effectLst/>
              </a:rPr>
              <a:t> voted for the NDAA after adding: 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92262-B4AC-7BED-3082-84DD29159E40}"/>
              </a:ext>
            </a:extLst>
          </p:cNvPr>
          <p:cNvSpPr txBox="1"/>
          <p:nvPr/>
        </p:nvSpPr>
        <p:spPr>
          <a:xfrm>
            <a:off x="1006472" y="4233208"/>
            <a:ext cx="737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provision in the bill to prioritize </a:t>
            </a:r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and modernizing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 at places like White Sands Missile Range, rather than just issuing waivers for insufficient housing. </a:t>
            </a: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6242BA7-5C44-FD03-20A5-18748BD1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752600"/>
            <a:ext cx="612140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CFDB8-A420-36EF-9831-8606697D4E99}"/>
              </a:ext>
            </a:extLst>
          </p:cNvPr>
          <p:cNvSpPr txBox="1"/>
          <p:nvPr/>
        </p:nvSpPr>
        <p:spPr>
          <a:xfrm>
            <a:off x="533400" y="4338934"/>
            <a:ext cx="3810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04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AB35-A464-75BE-038C-76A903AC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1020763"/>
          </a:xfrm>
        </p:spPr>
        <p:txBody>
          <a:bodyPr>
            <a:normAutofit/>
          </a:bodyPr>
          <a:lstStyle/>
          <a:p>
            <a:r>
              <a:rPr lang="en-US" sz="3200" dirty="0"/>
              <a:t>  Rep. Vasquez</a:t>
            </a:r>
            <a:r>
              <a:rPr lang="en-US" sz="3200" i="0" u="none" strike="noStrike" dirty="0">
                <a:effectLst/>
              </a:rPr>
              <a:t> voted for the NDAA after adding: </a:t>
            </a:r>
            <a:endParaRPr lang="en-US" sz="32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B118B25-49B4-F2F9-8D32-469FFFC1FD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8800" y="2190750"/>
            <a:ext cx="5486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1A28A37-8017-7F97-957B-F33FB7644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14500"/>
            <a:ext cx="5486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436A7-522B-186F-281A-2CCA39F0F900}"/>
              </a:ext>
            </a:extLst>
          </p:cNvPr>
          <p:cNvSpPr txBox="1"/>
          <p:nvPr/>
        </p:nvSpPr>
        <p:spPr>
          <a:xfrm>
            <a:off x="838200" y="4419600"/>
            <a:ext cx="792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provision to increase opportunities for the Air Force to partner with academic institutions, like NM Tech, for cyberspace training and operations. </a:t>
            </a:r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5D031-4D6F-5171-930F-831D52C8FE1B}"/>
              </a:ext>
            </a:extLst>
          </p:cNvPr>
          <p:cNvSpPr txBox="1"/>
          <p:nvPr/>
        </p:nvSpPr>
        <p:spPr>
          <a:xfrm>
            <a:off x="381000" y="4491334"/>
            <a:ext cx="381000" cy="38546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21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52DA6-5A51-FB51-0231-DF228DD2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0207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Rep. Vasquez</a:t>
            </a:r>
            <a:r>
              <a:rPr lang="en-US" sz="3200" i="0" u="none" strike="noStrike" dirty="0">
                <a:effectLst/>
              </a:rPr>
              <a:t> voted for the NDAA </a:t>
            </a:r>
            <a:br>
              <a:rPr lang="en-US" sz="3200" i="0" u="none" strike="noStrike" dirty="0">
                <a:effectLst/>
              </a:rPr>
            </a:br>
            <a:r>
              <a:rPr lang="en-US" sz="3200" i="0" u="none" strike="noStrike" dirty="0">
                <a:effectLst/>
              </a:rPr>
              <a:t>after voting to include: </a:t>
            </a:r>
            <a:endParaRPr lang="en-US" sz="320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90E0C7F-E14C-BE2A-E954-E39CFD1D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1" y="2133600"/>
            <a:ext cx="4199859" cy="268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93C579-180E-DB76-42FF-729974A73BA2}"/>
              </a:ext>
            </a:extLst>
          </p:cNvPr>
          <p:cNvSpPr txBox="1"/>
          <p:nvPr/>
        </p:nvSpPr>
        <p:spPr>
          <a:xfrm>
            <a:off x="5410200" y="2363212"/>
            <a:ext cx="312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5.2 percent pay raise for service members.</a:t>
            </a:r>
          </a:p>
        </p:txBody>
      </p:sp>
    </p:spTree>
    <p:extLst>
      <p:ext uri="{BB962C8B-B14F-4D97-AF65-F5344CB8AC3E}">
        <p14:creationId xmlns:p14="http://schemas.microsoft.com/office/powerpoint/2010/main" val="1301974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6185-7989-5DDF-8C99-8AABF03F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8488364" cy="1020763"/>
          </a:xfrm>
        </p:spPr>
        <p:txBody>
          <a:bodyPr/>
          <a:lstStyle/>
          <a:p>
            <a:pPr algn="ctr"/>
            <a:r>
              <a:rPr lang="en-US" dirty="0"/>
              <a:t>Other Votes for House Bills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673C7-09B9-62E7-2DA2-DABAA4210EA4}"/>
              </a:ext>
            </a:extLst>
          </p:cNvPr>
          <p:cNvSpPr txBox="1"/>
          <p:nvPr/>
        </p:nvSpPr>
        <p:spPr>
          <a:xfrm>
            <a:off x="2743200" y="19444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Votesmart.org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B3095C06-4187-F8BD-B82B-2820E7F3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30714"/>
            <a:ext cx="7772400" cy="196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2E18-B866-3BF0-BDEC-B589DD1C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0"/>
            <a:ext cx="8412164" cy="1020763"/>
          </a:xfrm>
        </p:spPr>
        <p:txBody>
          <a:bodyPr/>
          <a:lstStyle/>
          <a:p>
            <a:pPr algn="ctr"/>
            <a:r>
              <a:rPr lang="en-US" dirty="0"/>
              <a:t>Farm Bill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ED47F5C-EDC5-40F0-A8D5-786F8D0CA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96" y="1546225"/>
            <a:ext cx="5015326" cy="3025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22BDC-BD83-6C78-F4E4-8358E38F659B}"/>
              </a:ext>
            </a:extLst>
          </p:cNvPr>
          <p:cNvSpPr txBox="1"/>
          <p:nvPr/>
        </p:nvSpPr>
        <p:spPr>
          <a:xfrm>
            <a:off x="134312" y="1426488"/>
            <a:ext cx="382808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Serving on the Agriculture Committee</a:t>
            </a:r>
            <a:r>
              <a:rPr lang="en-US" sz="17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Rep. Vasquez meets with stakeholders to ensure the bill:</a:t>
            </a:r>
          </a:p>
          <a:p>
            <a:endParaRPr lang="en-US" sz="1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for voluntary conservation to keep more of NM’s water in the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Promotes rural development such as farm worker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Gets arsenic and lead out of wastewater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Makes sure systems that help put food on the table have what they need.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Provides food security (SNAP, TEFAP, WIC). </a:t>
            </a:r>
          </a:p>
        </p:txBody>
      </p:sp>
    </p:spTree>
    <p:extLst>
      <p:ext uri="{BB962C8B-B14F-4D97-AF65-F5344CB8AC3E}">
        <p14:creationId xmlns:p14="http://schemas.microsoft.com/office/powerpoint/2010/main" val="4273541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F605-31BA-0F80-2E0B-0159FF97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Constituent Services &amp; Town Halls</a:t>
            </a:r>
          </a:p>
        </p:txBody>
      </p:sp>
      <p:pic>
        <p:nvPicPr>
          <p:cNvPr id="6" name="Picture 5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180D974-7672-69D9-50DA-7BB684284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600200"/>
            <a:ext cx="3962400" cy="3962400"/>
          </a:xfrm>
          <a:prstGeom prst="rect">
            <a:avLst/>
          </a:prstGeom>
        </p:spPr>
      </p:pic>
      <p:pic>
        <p:nvPicPr>
          <p:cNvPr id="8" name="Picture 7" descr="A poster for a tax refund&#10;&#10;Description automatically generated">
            <a:extLst>
              <a:ext uri="{FF2B5EF4-FFF2-40B4-BE49-F238E27FC236}">
                <a16:creationId xmlns:a16="http://schemas.microsoft.com/office/drawing/2014/main" id="{6C5AE1A9-5663-AC4E-A329-C09A5FB22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21" y="1711095"/>
            <a:ext cx="3394305" cy="339430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70EABAC3-8E10-0C8A-F6CB-CBAC7DC2B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22" y="5410200"/>
            <a:ext cx="5780614" cy="113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B0D44-4FF2-0D20-C851-8C651593C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953000"/>
            <a:ext cx="28067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89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CEAE-2F95-C344-79D1-164047DE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/>
          <a:lstStyle/>
          <a:p>
            <a:pPr algn="ctr"/>
            <a:r>
              <a:rPr lang="en-US" dirty="0"/>
              <a:t>Democratic values + effectiveness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0C592-71D9-CF5F-F3D4-23A80DD428A3}"/>
              </a:ext>
            </a:extLst>
          </p:cNvPr>
          <p:cNvSpPr txBox="1"/>
          <p:nvPr/>
        </p:nvSpPr>
        <p:spPr>
          <a:xfrm>
            <a:off x="457200" y="1524000"/>
            <a:ext cx="833596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“I’ve looked above the party politics to serve New Mexico while holding tight to my Democratic values. … We need to have compromise but we also need to have those strong Democratic values like: </a:t>
            </a:r>
          </a:p>
          <a:p>
            <a:endParaRPr lang="en-US" sz="9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protecting women’s health care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immigration reform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protecting our LGBTQ community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growing good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protecting students to get an education 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well as workforce and occupational training.”</a:t>
            </a:r>
          </a:p>
          <a:p>
            <a:pPr lvl="8"/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–Rep. Gabe Vasquez</a:t>
            </a:r>
          </a:p>
        </p:txBody>
      </p:sp>
    </p:spTree>
    <p:extLst>
      <p:ext uri="{BB962C8B-B14F-4D97-AF65-F5344CB8AC3E}">
        <p14:creationId xmlns:p14="http://schemas.microsoft.com/office/powerpoint/2010/main" val="850050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5315-C9D6-4082-354E-4F1DD2A3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/>
          <a:lstStyle/>
          <a:p>
            <a:pPr algn="ctr"/>
            <a:r>
              <a:rPr lang="en-US" dirty="0"/>
              <a:t>Democratic values + effectiveness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499AB-C486-8AF9-3780-EB5CE4F949A5}"/>
              </a:ext>
            </a:extLst>
          </p:cNvPr>
          <p:cNvSpPr txBox="1"/>
          <p:nvPr/>
        </p:nvSpPr>
        <p:spPr>
          <a:xfrm>
            <a:off x="4419600" y="2517100"/>
            <a:ext cx="4572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“My Democratic values are what I will always lead with, while making sure that, while I’m here, I’m going to be effective and I’m going to be somebody that folks can trust.” </a:t>
            </a:r>
          </a:p>
        </p:txBody>
      </p:sp>
      <p:pic>
        <p:nvPicPr>
          <p:cNvPr id="4" name="Picture 3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0446B842-2469-8B80-00BF-E4EE3B0E9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33600"/>
            <a:ext cx="390645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38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5527-7AAA-F7AD-7D52-AB636B3B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107364" cy="12874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Get louder. Get prouder.</a:t>
            </a:r>
          </a:p>
        </p:txBody>
      </p:sp>
      <p:pic>
        <p:nvPicPr>
          <p:cNvPr id="14338" name="Picture 2" descr="Gabe Vasquez - Wikipedia">
            <a:extLst>
              <a:ext uri="{FF2B5EF4-FFF2-40B4-BE49-F238E27FC236}">
                <a16:creationId xmlns:a16="http://schemas.microsoft.com/office/drawing/2014/main" id="{06222965-F116-BA51-0C64-88CFFCDA9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989137"/>
            <a:ext cx="268224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63F33E-A16E-303D-FB1C-124C70C8216F}"/>
              </a:ext>
            </a:extLst>
          </p:cNvPr>
          <p:cNvSpPr txBox="1"/>
          <p:nvPr/>
        </p:nvSpPr>
        <p:spPr>
          <a:xfrm>
            <a:off x="3733800" y="1989137"/>
            <a:ext cx="487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Provided Community 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Tackled every major issue with practical and, when possible, bipartisan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Knowing NDAA would pass in a changed form, added value to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Stands up for Democratic values</a:t>
            </a:r>
          </a:p>
        </p:txBody>
      </p:sp>
    </p:spTree>
    <p:extLst>
      <p:ext uri="{BB962C8B-B14F-4D97-AF65-F5344CB8AC3E}">
        <p14:creationId xmlns:p14="http://schemas.microsoft.com/office/powerpoint/2010/main" val="1002977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>
            <a:extLst>
              <a:ext uri="{FF2B5EF4-FFF2-40B4-BE49-F238E27FC236}">
                <a16:creationId xmlns:a16="http://schemas.microsoft.com/office/drawing/2014/main" id="{A435F354-2882-4D08-88E0-78697D89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25"/>
            <a:ext cx="91440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b="1" i="1" dirty="0">
                <a:ea typeface="Open Sans" panose="020B0606030504020204" pitchFamily="34" charset="0"/>
              </a:rPr>
              <a:t>  </a:t>
            </a:r>
            <a:r>
              <a:rPr lang="en-US" altLang="en-US" sz="2000" b="1" i="1" dirty="0">
                <a:ea typeface="Open Sans" panose="020B0606030504020204" pitchFamily="34" charset="0"/>
              </a:rPr>
              <a:t>New Voices. New Voters. New Mexico.</a:t>
            </a:r>
          </a:p>
          <a:p>
            <a:pPr algn="ctr">
              <a:spcBef>
                <a:spcPct val="0"/>
              </a:spcBef>
            </a:pPr>
            <a:endParaRPr lang="en-US" altLang="en-US" sz="2000" b="1" i="1" dirty="0">
              <a:ea typeface="Open Sans" panose="020B0606030504020204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000" b="1" i="1" dirty="0">
              <a:solidFill>
                <a:schemeClr val="tx1"/>
              </a:solidFill>
              <a:ea typeface="Open Sans" panose="020B0606030504020204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000" b="1" i="1" dirty="0">
              <a:solidFill>
                <a:schemeClr val="tx1"/>
              </a:solidFill>
              <a:ea typeface="Open Sans" panose="020B0606030504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800" i="1" dirty="0">
                <a:solidFill>
                  <a:schemeClr val="tx1"/>
                </a:solidFill>
                <a:ea typeface="Open Sans" panose="020B0606030504020204" pitchFamily="34" charset="0"/>
              </a:rPr>
              <a:t>www.bluecd2nm.com</a:t>
            </a:r>
          </a:p>
        </p:txBody>
      </p:sp>
      <p:pic>
        <p:nvPicPr>
          <p:cNvPr id="3076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659158-B987-4C05-AA1E-B17F32E2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456" y="2261974"/>
            <a:ext cx="2915087" cy="154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7830CE-A9F0-BFF2-4096-C4B11AC101F2}"/>
              </a:ext>
            </a:extLst>
          </p:cNvPr>
          <p:cNvSpPr/>
          <p:nvPr/>
        </p:nvSpPr>
        <p:spPr bwMode="auto">
          <a:xfrm>
            <a:off x="7086600" y="5791200"/>
            <a:ext cx="1981200" cy="1066800"/>
          </a:xfrm>
          <a:prstGeom prst="rect">
            <a:avLst/>
          </a:prstGeom>
          <a:solidFill>
            <a:srgbClr val="00B2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8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814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441A-5B1B-EC01-0D54-0940A388B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42900"/>
            <a:ext cx="9067800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Community Project Funding Proposals</a:t>
            </a:r>
          </a:p>
        </p:txBody>
      </p:sp>
      <p:pic>
        <p:nvPicPr>
          <p:cNvPr id="7" name="Picture 6" descr="A close up of black text&#10;&#10;Description automatically generated">
            <a:extLst>
              <a:ext uri="{FF2B5EF4-FFF2-40B4-BE49-F238E27FC236}">
                <a16:creationId xmlns:a16="http://schemas.microsoft.com/office/drawing/2014/main" id="{4DC0EB02-98DE-0508-6575-2A9A0ADEE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0" y="1669197"/>
            <a:ext cx="4642720" cy="1570724"/>
          </a:xfrm>
          <a:prstGeom prst="rect">
            <a:avLst/>
          </a:prstGeom>
        </p:spPr>
      </p:pic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2E665B2D-1B06-9D7C-5645-3F25C9F0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038600"/>
            <a:ext cx="6096000" cy="15139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E968C5-37E8-AA61-E6D3-36B175EE49A4}"/>
              </a:ext>
            </a:extLst>
          </p:cNvPr>
          <p:cNvSpPr txBox="1"/>
          <p:nvPr/>
        </p:nvSpPr>
        <p:spPr>
          <a:xfrm>
            <a:off x="5181600" y="1828800"/>
            <a:ext cx="182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release </a:t>
            </a: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8, 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4B12C4-98E1-D6FA-62FF-441C03685262}"/>
              </a:ext>
            </a:extLst>
          </p:cNvPr>
          <p:cNvSpPr txBox="1"/>
          <p:nvPr/>
        </p:nvSpPr>
        <p:spPr>
          <a:xfrm>
            <a:off x="838200" y="4343400"/>
            <a:ext cx="17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release </a:t>
            </a: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24,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620CB-BDDD-2E3C-AA7E-C5CD0E2623B5}"/>
              </a:ext>
            </a:extLst>
          </p:cNvPr>
          <p:cNvSpPr txBox="1"/>
          <p:nvPr/>
        </p:nvSpPr>
        <p:spPr>
          <a:xfrm>
            <a:off x="228600" y="60198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*Yvette </a:t>
            </a:r>
            <a:r>
              <a:rPr lang="en-US" sz="2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Herrell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accepted no Community Project Funding requests during her term (2020-2022).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AE7A2-A836-5053-D4E0-E9E0BB244E91}"/>
              </a:ext>
            </a:extLst>
          </p:cNvPr>
          <p:cNvSpPr txBox="1"/>
          <p:nvPr/>
        </p:nvSpPr>
        <p:spPr>
          <a:xfrm>
            <a:off x="4419600" y="1600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3700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56AB-FE98-981A-808F-2035089A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56" y="342900"/>
            <a:ext cx="8544808" cy="1020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Doña Ana County funding proposals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EEABF8-8208-E4EA-BDA9-E710152A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6" y="1673107"/>
            <a:ext cx="4221164" cy="137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AE304-5855-C075-9A4E-C5C9A788A895}"/>
              </a:ext>
            </a:extLst>
          </p:cNvPr>
          <p:cNvSpPr txBox="1"/>
          <p:nvPr/>
        </p:nvSpPr>
        <p:spPr>
          <a:xfrm>
            <a:off x="1143000" y="17526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street lights, ramps &amp; sidewalks ($1M)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5898E6B-15A8-17E4-3463-0BF5BC55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00600"/>
            <a:ext cx="1685578" cy="189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06299-0B84-09FA-0675-97E43C3253F6}"/>
              </a:ext>
            </a:extLst>
          </p:cNvPr>
          <p:cNvSpPr txBox="1"/>
          <p:nvPr/>
        </p:nvSpPr>
        <p:spPr>
          <a:xfrm>
            <a:off x="533400" y="5257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Permanent food </a:t>
            </a:r>
          </a:p>
          <a:p>
            <a:r>
              <a:rPr lang="en-US" dirty="0"/>
              <a:t>pantry in Hatch (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$300K)</a:t>
            </a:r>
            <a:endParaRPr lang="en-US" dirty="0"/>
          </a:p>
        </p:txBody>
      </p:sp>
      <p:pic>
        <p:nvPicPr>
          <p:cNvPr id="5" name="Picture 4" descr="A blue sign with white text&#10;&#10;Description automatically generated">
            <a:extLst>
              <a:ext uri="{FF2B5EF4-FFF2-40B4-BE49-F238E27FC236}">
                <a16:creationId xmlns:a16="http://schemas.microsoft.com/office/drawing/2014/main" id="{510DFEE8-6BE2-35E2-1E4F-C420B0959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56" y="3300127"/>
            <a:ext cx="5410200" cy="1337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A7FB9C-A8D9-9483-2221-EF1F9C6B2FF8}"/>
              </a:ext>
            </a:extLst>
          </p:cNvPr>
          <p:cNvSpPr txBox="1"/>
          <p:nvPr/>
        </p:nvSpPr>
        <p:spPr>
          <a:xfrm>
            <a:off x="5791200" y="3307140"/>
            <a:ext cx="327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Renovating a facility for after-school activities ($3M)</a:t>
            </a:r>
          </a:p>
        </p:txBody>
      </p:sp>
    </p:spTree>
    <p:extLst>
      <p:ext uri="{BB962C8B-B14F-4D97-AF65-F5344CB8AC3E}">
        <p14:creationId xmlns:p14="http://schemas.microsoft.com/office/powerpoint/2010/main" val="345546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63C0-EDD7-95DA-F03D-139BE8D0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640764" cy="1020763"/>
          </a:xfrm>
        </p:spPr>
        <p:txBody>
          <a:bodyPr/>
          <a:lstStyle/>
          <a:p>
            <a:pPr algn="ctr"/>
            <a:r>
              <a:rPr lang="en-US" dirty="0"/>
              <a:t>Luna County &amp; Hidalgo County</a:t>
            </a:r>
          </a:p>
        </p:txBody>
      </p:sp>
      <p:pic>
        <p:nvPicPr>
          <p:cNvPr id="7" name="Picture 6" descr="A poster with a tripod and mountains&#10;&#10;Description automatically generated">
            <a:extLst>
              <a:ext uri="{FF2B5EF4-FFF2-40B4-BE49-F238E27FC236}">
                <a16:creationId xmlns:a16="http://schemas.microsoft.com/office/drawing/2014/main" id="{0D34F7A2-82D2-5CAD-8D65-B058CE50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63663"/>
            <a:ext cx="2133600" cy="2841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1E3DC8-A5CC-0547-C182-4294654624A2}"/>
              </a:ext>
            </a:extLst>
          </p:cNvPr>
          <p:cNvSpPr txBox="1"/>
          <p:nvPr/>
        </p:nvSpPr>
        <p:spPr>
          <a:xfrm>
            <a:off x="2133600" y="1905000"/>
            <a:ext cx="678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Wastewater treatment facility </a:t>
            </a:r>
            <a:r>
              <a:rPr lang="en-US" sz="2800" dirty="0"/>
              <a:t>(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$500K)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8CCCC2-AEB8-37AD-DDB3-16B888CD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2438400"/>
            <a:ext cx="3390900" cy="234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6663EB-AC3A-D356-8331-4D82866CF16D}"/>
              </a:ext>
            </a:extLst>
          </p:cNvPr>
          <p:cNvSpPr txBox="1"/>
          <p:nvPr/>
        </p:nvSpPr>
        <p:spPr>
          <a:xfrm>
            <a:off x="2781300" y="3200400"/>
            <a:ext cx="38481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Luna Co. Mobile Command Center </a:t>
            </a:r>
            <a:r>
              <a:rPr lang="en-US" sz="2800" dirty="0"/>
              <a:t>(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$950K)</a:t>
            </a:r>
            <a:endParaRPr lang="en-US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796CF9-5113-B2A0-16E6-819CFB124AB8}"/>
              </a:ext>
            </a:extLst>
          </p:cNvPr>
          <p:cNvSpPr/>
          <p:nvPr/>
        </p:nvSpPr>
        <p:spPr bwMode="auto">
          <a:xfrm>
            <a:off x="7696200" y="4114800"/>
            <a:ext cx="1096964" cy="1066800"/>
          </a:xfrm>
          <a:prstGeom prst="ellipse">
            <a:avLst/>
          </a:prstGeom>
          <a:solidFill>
            <a:srgbClr val="FF5800"/>
          </a:solidFill>
          <a:ln w="9525" cap="flat" cmpd="sng" algn="ctr">
            <a:solidFill>
              <a:srgbClr val="FF5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</a:t>
            </a:r>
          </a:p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</a:t>
            </a:r>
            <a:endParaRPr lang="en-US" sz="1400" dirty="0"/>
          </a:p>
        </p:txBody>
      </p:sp>
      <p:pic>
        <p:nvPicPr>
          <p:cNvPr id="8" name="Picture 7" descr="A building with glass doors&#10;&#10;Description automatically generated">
            <a:extLst>
              <a:ext uri="{FF2B5EF4-FFF2-40B4-BE49-F238E27FC236}">
                <a16:creationId xmlns:a16="http://schemas.microsoft.com/office/drawing/2014/main" id="{84A180F8-B9A6-43FA-1015-E5FEF5ECB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648200"/>
            <a:ext cx="1257300" cy="167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3C2998-C615-234D-8F98-3687C72751A3}"/>
              </a:ext>
            </a:extLst>
          </p:cNvPr>
          <p:cNvSpPr txBox="1"/>
          <p:nvPr/>
        </p:nvSpPr>
        <p:spPr>
          <a:xfrm>
            <a:off x="2476500" y="5105400"/>
            <a:ext cx="46863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Renovation of Lordsburg Community Center </a:t>
            </a:r>
            <a:r>
              <a:rPr lang="en-US" sz="2400" dirty="0"/>
              <a:t>(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$2M)</a:t>
            </a:r>
          </a:p>
          <a:p>
            <a:endParaRPr lang="en-US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1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E4D93-BB53-0C48-5F05-7A5B43BF8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900"/>
            <a:ext cx="8412164" cy="1020763"/>
          </a:xfrm>
        </p:spPr>
        <p:txBody>
          <a:bodyPr/>
          <a:lstStyle/>
          <a:p>
            <a:pPr algn="ctr"/>
            <a:r>
              <a:rPr lang="en-US" dirty="0"/>
              <a:t>Grant County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43503-5A3D-8CFC-9718-A138C4162A8C}"/>
              </a:ext>
            </a:extLst>
          </p:cNvPr>
          <p:cNvSpPr txBox="1"/>
          <p:nvPr/>
        </p:nvSpPr>
        <p:spPr>
          <a:xfrm>
            <a:off x="3581400" y="3311604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NM DOT for I-10 improvement along a 9-mile stretch outside of Silver City </a:t>
            </a:r>
            <a:r>
              <a:rPr lang="en-US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($5M)</a:t>
            </a:r>
          </a:p>
        </p:txBody>
      </p:sp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950AB494-B54D-D84F-B99F-D46708F3F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866860"/>
            <a:ext cx="2667000" cy="18387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0470FE-C30E-7617-45C5-6A0560BAFCB0}"/>
              </a:ext>
            </a:extLst>
          </p:cNvPr>
          <p:cNvSpPr txBox="1"/>
          <p:nvPr/>
        </p:nvSpPr>
        <p:spPr>
          <a:xfrm>
            <a:off x="609600" y="5402759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Construction of a new Gila Community Center, after the old one closed ($400K)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795ECBD-CD24-7223-F706-8D6DE1BD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36505"/>
            <a:ext cx="4762606" cy="110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155563-E56A-029F-9937-045916C8D0DB}"/>
              </a:ext>
            </a:extLst>
          </p:cNvPr>
          <p:cNvSpPr txBox="1"/>
          <p:nvPr/>
        </p:nvSpPr>
        <p:spPr>
          <a:xfrm>
            <a:off x="570028" y="1752600"/>
            <a:ext cx="3508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wastewater system improvements ($5M)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 descr="A road with a cloudy sky&#10;&#10;Description automatically generated">
            <a:extLst>
              <a:ext uri="{FF2B5EF4-FFF2-40B4-BE49-F238E27FC236}">
                <a16:creationId xmlns:a16="http://schemas.microsoft.com/office/drawing/2014/main" id="{1407235A-2A48-68C6-3823-5A530100F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105610"/>
            <a:ext cx="2209800" cy="16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B999-3E8E-79F8-F81D-9A70E411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Bernalillo County’s South Valley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16B8E-3AF3-5399-7F1D-461980E6B529}"/>
              </a:ext>
            </a:extLst>
          </p:cNvPr>
          <p:cNvSpPr txBox="1"/>
          <p:nvPr/>
        </p:nvSpPr>
        <p:spPr>
          <a:xfrm>
            <a:off x="5105400" y="1752600"/>
            <a:ext cx="39536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agricultural economic development center </a:t>
            </a:r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$4M)</a:t>
            </a:r>
          </a:p>
          <a:p>
            <a:endParaRPr lang="en-US" sz="2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6974FE4-141D-EEF9-F30E-6084373D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3629"/>
            <a:ext cx="4711700" cy="179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9B073A-93E6-A7D4-5F98-1D208CD0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34" y="3390045"/>
            <a:ext cx="2325166" cy="339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F640C-3A03-DB96-EC39-DB502133F6B4}"/>
              </a:ext>
            </a:extLst>
          </p:cNvPr>
          <p:cNvSpPr txBox="1"/>
          <p:nvPr/>
        </p:nvSpPr>
        <p:spPr>
          <a:xfrm>
            <a:off x="1219200" y="4438471"/>
            <a:ext cx="5791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Reconstructing a 2 mile stretch of </a:t>
            </a:r>
            <a:r>
              <a:rPr lang="en-US" sz="26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Atrisco</a:t>
            </a:r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Blvd. that  could bring </a:t>
            </a:r>
          </a:p>
          <a:p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13,000 jobs to the area. ($4M)</a:t>
            </a:r>
          </a:p>
        </p:txBody>
      </p:sp>
    </p:spTree>
    <p:extLst>
      <p:ext uri="{BB962C8B-B14F-4D97-AF65-F5344CB8AC3E}">
        <p14:creationId xmlns:p14="http://schemas.microsoft.com/office/powerpoint/2010/main" val="220196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46C3-9849-6FEC-4D77-D3BC013A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93" y="342900"/>
            <a:ext cx="8515671" cy="1020763"/>
          </a:xfrm>
        </p:spPr>
        <p:txBody>
          <a:bodyPr/>
          <a:lstStyle/>
          <a:p>
            <a:pPr algn="ctr"/>
            <a:r>
              <a:rPr lang="en-US" dirty="0"/>
              <a:t>Water in Eddy County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DFB51-A0D3-5499-58FD-388204CB3EBB}"/>
              </a:ext>
            </a:extLst>
          </p:cNvPr>
          <p:cNvSpPr txBox="1"/>
          <p:nvPr/>
        </p:nvSpPr>
        <p:spPr>
          <a:xfrm>
            <a:off x="3581400" y="1828800"/>
            <a:ext cx="52117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replace water lines in an oil well field that is losing 12 million gallons of water per year. </a:t>
            </a:r>
            <a:r>
              <a:rPr lang="en-US" sz="2600" dirty="0">
                <a:solidFill>
                  <a:schemeClr val="tx1"/>
                </a:solidFill>
              </a:rPr>
              <a:t>(</a:t>
            </a:r>
            <a:r>
              <a:rPr lang="en-US" sz="2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$2M)</a:t>
            </a:r>
          </a:p>
          <a:p>
            <a:endParaRPr lang="en-US" sz="2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A logo of a city&#10;&#10;Description automatically generated">
            <a:extLst>
              <a:ext uri="{FF2B5EF4-FFF2-40B4-BE49-F238E27FC236}">
                <a16:creationId xmlns:a16="http://schemas.microsoft.com/office/drawing/2014/main" id="{A8084CF3-9D75-F36C-A0B3-FEDDD25B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52600"/>
            <a:ext cx="1828800" cy="161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1850D-5AC2-8447-4EDD-8241EC041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3" y="3802819"/>
            <a:ext cx="4226457" cy="464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C3E8DA-0459-4A58-5A1C-34E10E6A161A}"/>
              </a:ext>
            </a:extLst>
          </p:cNvPr>
          <p:cNvSpPr txBox="1"/>
          <p:nvPr/>
        </p:nvSpPr>
        <p:spPr>
          <a:xfrm>
            <a:off x="609600" y="44958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decades-long project to allow the City of Carlsbad to grow and thrive in a desert environment</a:t>
            </a:r>
          </a:p>
        </p:txBody>
      </p:sp>
      <p:pic>
        <p:nvPicPr>
          <p:cNvPr id="14" name="Picture 13" descr="A construction site with a bulldozer&#10;&#10;Description automatically generated">
            <a:extLst>
              <a:ext uri="{FF2B5EF4-FFF2-40B4-BE49-F238E27FC236}">
                <a16:creationId xmlns:a16="http://schemas.microsoft.com/office/drawing/2014/main" id="{737C1EB0-3D27-D54C-6415-00B2A5B1F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704" y="3917119"/>
            <a:ext cx="4306570" cy="286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26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Arial Unicode MS"/>
        <a:cs typeface="Arial Unicode MS"/>
      </a:majorFont>
      <a:minorFont>
        <a:latin typeface="Times New Roman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Arial Unicode MS"/>
        <a:cs typeface="Arial Unicode MS"/>
      </a:majorFont>
      <a:minorFont>
        <a:latin typeface="Times New Roman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6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8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DA9BE6A-37CB-41CA-9399-0F03E34DF6A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58796</TotalTime>
  <Words>1463</Words>
  <Application>Microsoft Macintosh PowerPoint</Application>
  <PresentationFormat>On-screen Show (4:3)</PresentationFormat>
  <Paragraphs>235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Open Sans</vt:lpstr>
      <vt:lpstr>Times New Roman</vt:lpstr>
      <vt:lpstr>Office Theme</vt:lpstr>
      <vt:lpstr>1_Office Theme</vt:lpstr>
      <vt:lpstr>PowerPoint Presentation</vt:lpstr>
      <vt:lpstr>We helped elect Rep. Gabe Vasquez.  Now we want to re-elect him.</vt:lpstr>
      <vt:lpstr>PowerPoint Presentation</vt:lpstr>
      <vt:lpstr>Community Project Funding Proposals</vt:lpstr>
      <vt:lpstr>Doña Ana County funding proposals</vt:lpstr>
      <vt:lpstr>Luna County &amp; Hidalgo County</vt:lpstr>
      <vt:lpstr>Grant County</vt:lpstr>
      <vt:lpstr>Bernalillo County’s South Valley</vt:lpstr>
      <vt:lpstr>Water in Eddy County</vt:lpstr>
      <vt:lpstr>Emergency Protection</vt:lpstr>
      <vt:lpstr>Public Safety</vt:lpstr>
      <vt:lpstr>Rural Development Grants Awarded</vt:lpstr>
      <vt:lpstr>Rural Development Grants Awarded</vt:lpstr>
      <vt:lpstr>Issues in 2022</vt:lpstr>
      <vt:lpstr>PowerPoint Presentation</vt:lpstr>
      <vt:lpstr>Bipartisan Farm Workforce  Support Act </vt:lpstr>
      <vt:lpstr>Economic Opportunity for  Border Communities Act </vt:lpstr>
      <vt:lpstr>Joint Task Force to Combat  Opioid Trafficking Act</vt:lpstr>
      <vt:lpstr>The Energy Workers Health Improvement  &amp; Compensation Fund Act </vt:lpstr>
      <vt:lpstr>Community Facilities Program for Rural Clean School Bus Infrastructure Act</vt:lpstr>
      <vt:lpstr>Restoring air service to rural communities  and funding regional airports</vt:lpstr>
      <vt:lpstr> Wolf and Livestock Fairness (WOLF) Act</vt:lpstr>
      <vt:lpstr>Environment + Serving Constituents</vt:lpstr>
      <vt:lpstr>Protecting the Gila River &amp; Wilderness</vt:lpstr>
      <vt:lpstr>National Defense Authorization Act Vote</vt:lpstr>
      <vt:lpstr>Rep. Vasquez is one of Republicans’ top 5 targets </vt:lpstr>
      <vt:lpstr>PowerPoint Presentation</vt:lpstr>
      <vt:lpstr>Rep. Vasquez voted for the NDAA after adding dozens of provisions to the bill including: </vt:lpstr>
      <vt:lpstr> Rep. Vasquez voted for the NDAA after adding: </vt:lpstr>
      <vt:lpstr>Rep. Vasquez voted for the NDAA after adding: </vt:lpstr>
      <vt:lpstr>  Rep. Vasquez voted for the NDAA after adding: </vt:lpstr>
      <vt:lpstr>Rep. Vasquez voted for the NDAA  after voting to include: </vt:lpstr>
      <vt:lpstr>Other Votes for House Bills</vt:lpstr>
      <vt:lpstr>Farm Bill</vt:lpstr>
      <vt:lpstr>Constituent Services &amp; Town Halls</vt:lpstr>
      <vt:lpstr>Democratic values + effectiveness</vt:lpstr>
      <vt:lpstr>Democratic values + effectiveness</vt:lpstr>
      <vt:lpstr>Get louder. Get prouder.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BCD2 Dem. Party Presentation</dc:title>
  <dc:subject>Beyond the Bible Code – Hidden Messages Everywhere</dc:subject>
  <dc:creator>Constance Mussells</dc:creator>
  <cp:keywords/>
  <dc:description/>
  <cp:lastModifiedBy>Sally Davis</cp:lastModifiedBy>
  <cp:revision>640</cp:revision>
  <cp:lastPrinted>1601-01-01T00:00:00Z</cp:lastPrinted>
  <dcterms:created xsi:type="dcterms:W3CDTF">2021-10-06T17:11:18Z</dcterms:created>
  <dcterms:modified xsi:type="dcterms:W3CDTF">2023-09-20T22:15:36Z</dcterms:modified>
</cp:coreProperties>
</file>